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1"/>
  </p:sldMasterIdLst>
  <p:notesMasterIdLst>
    <p:notesMasterId r:id="rId16"/>
  </p:notes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9" r:id="rId9"/>
    <p:sldId id="264" r:id="rId10"/>
    <p:sldId id="267" r:id="rId11"/>
    <p:sldId id="268" r:id="rId12"/>
    <p:sldId id="265" r:id="rId13"/>
    <p:sldId id="266" r:id="rId14"/>
    <p:sldId id="25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209759-09C3-DA4C-A60D-000F3D1A4BBA}">
          <p14:sldIdLst>
            <p14:sldId id="256"/>
            <p14:sldId id="258"/>
          </p14:sldIdLst>
        </p14:section>
        <p14:section name="Untitled Section" id="{167CBD00-FA10-F649-9EE3-E9AC07E3CEEA}">
          <p14:sldIdLst>
            <p14:sldId id="257"/>
            <p14:sldId id="260"/>
            <p14:sldId id="261"/>
            <p14:sldId id="262"/>
            <p14:sldId id="263"/>
            <p14:sldId id="269"/>
            <p14:sldId id="264"/>
            <p14:sldId id="267"/>
            <p14:sldId id="268"/>
            <p14:sldId id="265"/>
            <p14:sldId id="266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307"/>
    <p:restoredTop sz="94685"/>
  </p:normalViewPr>
  <p:slideViewPr>
    <p:cSldViewPr snapToGrid="0" snapToObjects="1">
      <p:cViewPr varScale="1">
        <p:scale>
          <a:sx n="81" d="100"/>
          <a:sy n="81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39FB6F-516D-4DFF-82E1-7D3D56162DF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2F32365-0A5A-40C3-A58E-843C6B879ED4}">
      <dgm:prSet/>
      <dgm:spPr/>
      <dgm:t>
        <a:bodyPr/>
        <a:lstStyle/>
        <a:p>
          <a:r>
            <a:rPr lang="en-US" dirty="0"/>
            <a:t>Longue durée:  protracted controversies; cross-cultural divergences (nuclear power, GMOs, climate change)</a:t>
          </a:r>
        </a:p>
      </dgm:t>
    </dgm:pt>
    <dgm:pt modelId="{05399CEC-9577-43F7-B585-4533A519F13E}" type="parTrans" cxnId="{21CDEEA1-EA20-41F1-88D1-C94BEC4E8169}">
      <dgm:prSet/>
      <dgm:spPr/>
      <dgm:t>
        <a:bodyPr/>
        <a:lstStyle/>
        <a:p>
          <a:endParaRPr lang="en-US"/>
        </a:p>
      </dgm:t>
    </dgm:pt>
    <dgm:pt modelId="{8E32A758-5A5D-422E-8156-2F54F1C132CA}" type="sibTrans" cxnId="{21CDEEA1-EA20-41F1-88D1-C94BEC4E8169}">
      <dgm:prSet/>
      <dgm:spPr/>
      <dgm:t>
        <a:bodyPr/>
        <a:lstStyle/>
        <a:p>
          <a:endParaRPr lang="en-US"/>
        </a:p>
      </dgm:t>
    </dgm:pt>
    <dgm:pt modelId="{B0A17412-134A-4067-8486-D4263F04F9D4}">
      <dgm:prSet/>
      <dgm:spPr/>
      <dgm:t>
        <a:bodyPr/>
        <a:lstStyle/>
        <a:p>
          <a:r>
            <a:rPr lang="en-US" dirty="0"/>
            <a:t>Institutions:  law, government, media, education,  corporations</a:t>
          </a:r>
        </a:p>
      </dgm:t>
    </dgm:pt>
    <dgm:pt modelId="{2AA21DDD-3F67-4C6B-AA16-AFD4BF90D7D3}" type="parTrans" cxnId="{8A1322BE-A7CC-435F-9284-902C09AD1483}">
      <dgm:prSet/>
      <dgm:spPr/>
      <dgm:t>
        <a:bodyPr/>
        <a:lstStyle/>
        <a:p>
          <a:endParaRPr lang="en-US"/>
        </a:p>
      </dgm:t>
    </dgm:pt>
    <dgm:pt modelId="{929EE616-D4F9-4979-A73C-E9D6ED53D1CB}" type="sibTrans" cxnId="{8A1322BE-A7CC-435F-9284-902C09AD1483}">
      <dgm:prSet/>
      <dgm:spPr/>
      <dgm:t>
        <a:bodyPr/>
        <a:lstStyle/>
        <a:p>
          <a:endParaRPr lang="en-US"/>
        </a:p>
      </dgm:t>
    </dgm:pt>
    <dgm:pt modelId="{17C61CDB-E94F-4EEC-96EA-F745A31F4C94}">
      <dgm:prSet/>
      <dgm:spPr/>
      <dgm:t>
        <a:bodyPr/>
        <a:lstStyle/>
        <a:p>
          <a:r>
            <a:rPr lang="en-US"/>
            <a:t>Democracy:  publics, participatory mechanisms, communication</a:t>
          </a:r>
        </a:p>
      </dgm:t>
    </dgm:pt>
    <dgm:pt modelId="{656CB0BE-AAFA-425E-BAD2-82E0262C3AC7}" type="parTrans" cxnId="{BBAC3959-AFE3-4138-A485-613C6F183AE9}">
      <dgm:prSet/>
      <dgm:spPr/>
      <dgm:t>
        <a:bodyPr/>
        <a:lstStyle/>
        <a:p>
          <a:endParaRPr lang="en-US"/>
        </a:p>
      </dgm:t>
    </dgm:pt>
    <dgm:pt modelId="{43C0735D-2A83-492A-8195-A7743AFB8F57}" type="sibTrans" cxnId="{BBAC3959-AFE3-4138-A485-613C6F183AE9}">
      <dgm:prSet/>
      <dgm:spPr/>
      <dgm:t>
        <a:bodyPr/>
        <a:lstStyle/>
        <a:p>
          <a:endParaRPr lang="en-US"/>
        </a:p>
      </dgm:t>
    </dgm:pt>
    <dgm:pt modelId="{0644FFAE-54EF-1C4C-8A5F-C901B0BED2C8}" type="pres">
      <dgm:prSet presAssocID="{8B39FB6F-516D-4DFF-82E1-7D3D56162DF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29E1DDE-A746-C543-9944-F1BC6A445694}" type="pres">
      <dgm:prSet presAssocID="{62F32365-0A5A-40C3-A58E-843C6B879ED4}" presName="hierRoot1" presStyleCnt="0"/>
      <dgm:spPr/>
    </dgm:pt>
    <dgm:pt modelId="{6A9C0985-2194-3748-BFF3-035975EC8573}" type="pres">
      <dgm:prSet presAssocID="{62F32365-0A5A-40C3-A58E-843C6B879ED4}" presName="composite" presStyleCnt="0"/>
      <dgm:spPr/>
    </dgm:pt>
    <dgm:pt modelId="{C73534CC-7D06-EE46-B580-FF68F17B372E}" type="pres">
      <dgm:prSet presAssocID="{62F32365-0A5A-40C3-A58E-843C6B879ED4}" presName="background" presStyleLbl="node0" presStyleIdx="0" presStyleCnt="3"/>
      <dgm:spPr/>
    </dgm:pt>
    <dgm:pt modelId="{BC6639C0-D05C-E140-852B-0E077C21E4A6}" type="pres">
      <dgm:prSet presAssocID="{62F32365-0A5A-40C3-A58E-843C6B879ED4}" presName="text" presStyleLbl="fgAcc0" presStyleIdx="0" presStyleCnt="3" custScaleY="221448">
        <dgm:presLayoutVars>
          <dgm:chPref val="3"/>
        </dgm:presLayoutVars>
      </dgm:prSet>
      <dgm:spPr/>
    </dgm:pt>
    <dgm:pt modelId="{1E43000A-C500-1345-826B-18BCE8FDDF6D}" type="pres">
      <dgm:prSet presAssocID="{62F32365-0A5A-40C3-A58E-843C6B879ED4}" presName="hierChild2" presStyleCnt="0"/>
      <dgm:spPr/>
    </dgm:pt>
    <dgm:pt modelId="{D77A10F2-6B9C-D042-A640-230E8D11F0FE}" type="pres">
      <dgm:prSet presAssocID="{B0A17412-134A-4067-8486-D4263F04F9D4}" presName="hierRoot1" presStyleCnt="0"/>
      <dgm:spPr/>
    </dgm:pt>
    <dgm:pt modelId="{FA61BB21-095D-864F-A786-E108DB7C7C89}" type="pres">
      <dgm:prSet presAssocID="{B0A17412-134A-4067-8486-D4263F04F9D4}" presName="composite" presStyleCnt="0"/>
      <dgm:spPr/>
    </dgm:pt>
    <dgm:pt modelId="{24A3D1AA-30B2-764C-9ACC-998560FB0176}" type="pres">
      <dgm:prSet presAssocID="{B0A17412-134A-4067-8486-D4263F04F9D4}" presName="background" presStyleLbl="node0" presStyleIdx="1" presStyleCnt="3"/>
      <dgm:spPr/>
    </dgm:pt>
    <dgm:pt modelId="{B5991341-8C52-7447-80A2-D1F033E9B0A2}" type="pres">
      <dgm:prSet presAssocID="{B0A17412-134A-4067-8486-D4263F04F9D4}" presName="text" presStyleLbl="fgAcc0" presStyleIdx="1" presStyleCnt="3" custScaleY="221448">
        <dgm:presLayoutVars>
          <dgm:chPref val="3"/>
        </dgm:presLayoutVars>
      </dgm:prSet>
      <dgm:spPr/>
    </dgm:pt>
    <dgm:pt modelId="{B4FB7805-E268-FA43-A980-0CAE67038AF7}" type="pres">
      <dgm:prSet presAssocID="{B0A17412-134A-4067-8486-D4263F04F9D4}" presName="hierChild2" presStyleCnt="0"/>
      <dgm:spPr/>
    </dgm:pt>
    <dgm:pt modelId="{D60DDE99-1227-5348-9D4D-118C15A61680}" type="pres">
      <dgm:prSet presAssocID="{17C61CDB-E94F-4EEC-96EA-F745A31F4C94}" presName="hierRoot1" presStyleCnt="0"/>
      <dgm:spPr/>
    </dgm:pt>
    <dgm:pt modelId="{AFFA29F4-865B-F84D-A2A1-93F1B4D4F68A}" type="pres">
      <dgm:prSet presAssocID="{17C61CDB-E94F-4EEC-96EA-F745A31F4C94}" presName="composite" presStyleCnt="0"/>
      <dgm:spPr/>
    </dgm:pt>
    <dgm:pt modelId="{F50CE982-28F6-BD49-84BE-DFA809D6A744}" type="pres">
      <dgm:prSet presAssocID="{17C61CDB-E94F-4EEC-96EA-F745A31F4C94}" presName="background" presStyleLbl="node0" presStyleIdx="2" presStyleCnt="3"/>
      <dgm:spPr/>
    </dgm:pt>
    <dgm:pt modelId="{4E6FF809-D86C-6744-B714-E30381DCAF92}" type="pres">
      <dgm:prSet presAssocID="{17C61CDB-E94F-4EEC-96EA-F745A31F4C94}" presName="text" presStyleLbl="fgAcc0" presStyleIdx="2" presStyleCnt="3" custScaleY="221448">
        <dgm:presLayoutVars>
          <dgm:chPref val="3"/>
        </dgm:presLayoutVars>
      </dgm:prSet>
      <dgm:spPr/>
    </dgm:pt>
    <dgm:pt modelId="{E5751E70-785E-0844-9A12-E693838D24F7}" type="pres">
      <dgm:prSet presAssocID="{17C61CDB-E94F-4EEC-96EA-F745A31F4C94}" presName="hierChild2" presStyleCnt="0"/>
      <dgm:spPr/>
    </dgm:pt>
  </dgm:ptLst>
  <dgm:cxnLst>
    <dgm:cxn modelId="{BBAC3959-AFE3-4138-A485-613C6F183AE9}" srcId="{8B39FB6F-516D-4DFF-82E1-7D3D56162DF0}" destId="{17C61CDB-E94F-4EEC-96EA-F745A31F4C94}" srcOrd="2" destOrd="0" parTransId="{656CB0BE-AAFA-425E-BAD2-82E0262C3AC7}" sibTransId="{43C0735D-2A83-492A-8195-A7743AFB8F57}"/>
    <dgm:cxn modelId="{4F3A667A-8C52-9849-8AD4-FE45816CBB53}" type="presOf" srcId="{62F32365-0A5A-40C3-A58E-843C6B879ED4}" destId="{BC6639C0-D05C-E140-852B-0E077C21E4A6}" srcOrd="0" destOrd="0" presId="urn:microsoft.com/office/officeart/2005/8/layout/hierarchy1"/>
    <dgm:cxn modelId="{21CDEEA1-EA20-41F1-88D1-C94BEC4E8169}" srcId="{8B39FB6F-516D-4DFF-82E1-7D3D56162DF0}" destId="{62F32365-0A5A-40C3-A58E-843C6B879ED4}" srcOrd="0" destOrd="0" parTransId="{05399CEC-9577-43F7-B585-4533A519F13E}" sibTransId="{8E32A758-5A5D-422E-8156-2F54F1C132CA}"/>
    <dgm:cxn modelId="{DF45A4A6-3CCA-994A-95A4-4A5ED16A4B0F}" type="presOf" srcId="{8B39FB6F-516D-4DFF-82E1-7D3D56162DF0}" destId="{0644FFAE-54EF-1C4C-8A5F-C901B0BED2C8}" srcOrd="0" destOrd="0" presId="urn:microsoft.com/office/officeart/2005/8/layout/hierarchy1"/>
    <dgm:cxn modelId="{8A1322BE-A7CC-435F-9284-902C09AD1483}" srcId="{8B39FB6F-516D-4DFF-82E1-7D3D56162DF0}" destId="{B0A17412-134A-4067-8486-D4263F04F9D4}" srcOrd="1" destOrd="0" parTransId="{2AA21DDD-3F67-4C6B-AA16-AFD4BF90D7D3}" sibTransId="{929EE616-D4F9-4979-A73C-E9D6ED53D1CB}"/>
    <dgm:cxn modelId="{40F2D5C0-C2FE-E940-89EB-EFB6D4714792}" type="presOf" srcId="{B0A17412-134A-4067-8486-D4263F04F9D4}" destId="{B5991341-8C52-7447-80A2-D1F033E9B0A2}" srcOrd="0" destOrd="0" presId="urn:microsoft.com/office/officeart/2005/8/layout/hierarchy1"/>
    <dgm:cxn modelId="{BA9A91E9-0903-C140-8C89-C66E775CE7BD}" type="presOf" srcId="{17C61CDB-E94F-4EEC-96EA-F745A31F4C94}" destId="{4E6FF809-D86C-6744-B714-E30381DCAF92}" srcOrd="0" destOrd="0" presId="urn:microsoft.com/office/officeart/2005/8/layout/hierarchy1"/>
    <dgm:cxn modelId="{AE9E1851-7133-A046-BC35-0C2499D78BDF}" type="presParOf" srcId="{0644FFAE-54EF-1C4C-8A5F-C901B0BED2C8}" destId="{C29E1DDE-A746-C543-9944-F1BC6A445694}" srcOrd="0" destOrd="0" presId="urn:microsoft.com/office/officeart/2005/8/layout/hierarchy1"/>
    <dgm:cxn modelId="{9BFC6BDC-7191-D84B-B00A-09EC21544BB7}" type="presParOf" srcId="{C29E1DDE-A746-C543-9944-F1BC6A445694}" destId="{6A9C0985-2194-3748-BFF3-035975EC8573}" srcOrd="0" destOrd="0" presId="urn:microsoft.com/office/officeart/2005/8/layout/hierarchy1"/>
    <dgm:cxn modelId="{3C578D5A-67EC-454F-909A-C9AC968B2893}" type="presParOf" srcId="{6A9C0985-2194-3748-BFF3-035975EC8573}" destId="{C73534CC-7D06-EE46-B580-FF68F17B372E}" srcOrd="0" destOrd="0" presId="urn:microsoft.com/office/officeart/2005/8/layout/hierarchy1"/>
    <dgm:cxn modelId="{92FBBE35-E2D9-134D-9779-F7517741B9F9}" type="presParOf" srcId="{6A9C0985-2194-3748-BFF3-035975EC8573}" destId="{BC6639C0-D05C-E140-852B-0E077C21E4A6}" srcOrd="1" destOrd="0" presId="urn:microsoft.com/office/officeart/2005/8/layout/hierarchy1"/>
    <dgm:cxn modelId="{BA634875-8034-E44A-8C64-196369CB7213}" type="presParOf" srcId="{C29E1DDE-A746-C543-9944-F1BC6A445694}" destId="{1E43000A-C500-1345-826B-18BCE8FDDF6D}" srcOrd="1" destOrd="0" presId="urn:microsoft.com/office/officeart/2005/8/layout/hierarchy1"/>
    <dgm:cxn modelId="{803AB907-CE68-FA43-A573-492F54B3AF2D}" type="presParOf" srcId="{0644FFAE-54EF-1C4C-8A5F-C901B0BED2C8}" destId="{D77A10F2-6B9C-D042-A640-230E8D11F0FE}" srcOrd="1" destOrd="0" presId="urn:microsoft.com/office/officeart/2005/8/layout/hierarchy1"/>
    <dgm:cxn modelId="{56C2D637-AA67-DB41-B17A-47482530E3E8}" type="presParOf" srcId="{D77A10F2-6B9C-D042-A640-230E8D11F0FE}" destId="{FA61BB21-095D-864F-A786-E108DB7C7C89}" srcOrd="0" destOrd="0" presId="urn:microsoft.com/office/officeart/2005/8/layout/hierarchy1"/>
    <dgm:cxn modelId="{87E5E715-F680-5C4E-9B72-43E26AC42337}" type="presParOf" srcId="{FA61BB21-095D-864F-A786-E108DB7C7C89}" destId="{24A3D1AA-30B2-764C-9ACC-998560FB0176}" srcOrd="0" destOrd="0" presId="urn:microsoft.com/office/officeart/2005/8/layout/hierarchy1"/>
    <dgm:cxn modelId="{297BA4D7-A9FA-F549-8E80-74CFCE424B15}" type="presParOf" srcId="{FA61BB21-095D-864F-A786-E108DB7C7C89}" destId="{B5991341-8C52-7447-80A2-D1F033E9B0A2}" srcOrd="1" destOrd="0" presId="urn:microsoft.com/office/officeart/2005/8/layout/hierarchy1"/>
    <dgm:cxn modelId="{F87033E9-B924-024C-8A4F-D3FC35C99D93}" type="presParOf" srcId="{D77A10F2-6B9C-D042-A640-230E8D11F0FE}" destId="{B4FB7805-E268-FA43-A980-0CAE67038AF7}" srcOrd="1" destOrd="0" presId="urn:microsoft.com/office/officeart/2005/8/layout/hierarchy1"/>
    <dgm:cxn modelId="{AF3E8440-4B69-2043-87D5-7B27DF5FC237}" type="presParOf" srcId="{0644FFAE-54EF-1C4C-8A5F-C901B0BED2C8}" destId="{D60DDE99-1227-5348-9D4D-118C15A61680}" srcOrd="2" destOrd="0" presId="urn:microsoft.com/office/officeart/2005/8/layout/hierarchy1"/>
    <dgm:cxn modelId="{608A1734-6029-9C47-9A8A-1211238CE95F}" type="presParOf" srcId="{D60DDE99-1227-5348-9D4D-118C15A61680}" destId="{AFFA29F4-865B-F84D-A2A1-93F1B4D4F68A}" srcOrd="0" destOrd="0" presId="urn:microsoft.com/office/officeart/2005/8/layout/hierarchy1"/>
    <dgm:cxn modelId="{7A5B4D40-E466-824F-A829-D01B62693935}" type="presParOf" srcId="{AFFA29F4-865B-F84D-A2A1-93F1B4D4F68A}" destId="{F50CE982-28F6-BD49-84BE-DFA809D6A744}" srcOrd="0" destOrd="0" presId="urn:microsoft.com/office/officeart/2005/8/layout/hierarchy1"/>
    <dgm:cxn modelId="{A2201883-7F7B-6147-A450-D00F944242A4}" type="presParOf" srcId="{AFFA29F4-865B-F84D-A2A1-93F1B4D4F68A}" destId="{4E6FF809-D86C-6744-B714-E30381DCAF92}" srcOrd="1" destOrd="0" presId="urn:microsoft.com/office/officeart/2005/8/layout/hierarchy1"/>
    <dgm:cxn modelId="{F184D984-F17E-6641-AAD0-0EDD9477EE03}" type="presParOf" srcId="{D60DDE99-1227-5348-9D4D-118C15A61680}" destId="{E5751E70-785E-0844-9A12-E693838D24F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E9B61C-1FD5-4DFC-A7FF-D9CEAD1FE7B3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1DAA261-3C6B-4E21-B8CE-5A2093A004DE}">
      <dgm:prSet/>
      <dgm:spPr/>
      <dgm:t>
        <a:bodyPr/>
        <a:lstStyle/>
        <a:p>
          <a:r>
            <a:rPr lang="en-US" dirty="0"/>
            <a:t>STS scholars</a:t>
          </a:r>
        </a:p>
      </dgm:t>
    </dgm:pt>
    <dgm:pt modelId="{388C5A90-0346-42DB-A4A4-A226C3E94892}" type="parTrans" cxnId="{4EDA694B-79F2-4A34-BF70-03C8E33FF8DB}">
      <dgm:prSet/>
      <dgm:spPr/>
      <dgm:t>
        <a:bodyPr/>
        <a:lstStyle/>
        <a:p>
          <a:endParaRPr lang="en-US"/>
        </a:p>
      </dgm:t>
    </dgm:pt>
    <dgm:pt modelId="{D444B9C8-636C-4991-B570-FD74AA083828}" type="sibTrans" cxnId="{4EDA694B-79F2-4A34-BF70-03C8E33FF8DB}">
      <dgm:prSet/>
      <dgm:spPr/>
      <dgm:t>
        <a:bodyPr/>
        <a:lstStyle/>
        <a:p>
          <a:endParaRPr lang="en-US"/>
        </a:p>
      </dgm:t>
    </dgm:pt>
    <dgm:pt modelId="{F323C8A7-A6E0-4F47-9FC3-5755E0FE5C6B}">
      <dgm:prSet/>
      <dgm:spPr/>
      <dgm:t>
        <a:bodyPr/>
        <a:lstStyle/>
        <a:p>
          <a:r>
            <a:rPr lang="en-US" dirty="0"/>
            <a:t>International community</a:t>
          </a:r>
        </a:p>
      </dgm:t>
    </dgm:pt>
    <dgm:pt modelId="{FCC6DA06-C91F-4A1F-A1F6-F932678DC490}" type="parTrans" cxnId="{97689670-755B-4434-B787-1B5B0F5B9641}">
      <dgm:prSet/>
      <dgm:spPr/>
      <dgm:t>
        <a:bodyPr/>
        <a:lstStyle/>
        <a:p>
          <a:endParaRPr lang="en-US"/>
        </a:p>
      </dgm:t>
    </dgm:pt>
    <dgm:pt modelId="{1F549A51-BFEA-428D-93D2-D15C440EF61B}" type="sibTrans" cxnId="{97689670-755B-4434-B787-1B5B0F5B9641}">
      <dgm:prSet/>
      <dgm:spPr/>
      <dgm:t>
        <a:bodyPr/>
        <a:lstStyle/>
        <a:p>
          <a:endParaRPr lang="en-US"/>
        </a:p>
      </dgm:t>
    </dgm:pt>
    <dgm:pt modelId="{B268D76D-2FB2-4FCE-9713-A2E7930AF303}">
      <dgm:prSet/>
      <dgm:spPr/>
      <dgm:t>
        <a:bodyPr/>
        <a:lstStyle/>
        <a:p>
          <a:r>
            <a:rPr lang="en-US" dirty="0"/>
            <a:t>Members of Science and Democracy Network</a:t>
          </a:r>
        </a:p>
      </dgm:t>
    </dgm:pt>
    <dgm:pt modelId="{CC6969D5-1974-42CF-B11F-F71B113E1F10}" type="parTrans" cxnId="{12AF6B13-513A-4C45-A49D-B14BDE4DD7C0}">
      <dgm:prSet/>
      <dgm:spPr/>
      <dgm:t>
        <a:bodyPr/>
        <a:lstStyle/>
        <a:p>
          <a:endParaRPr lang="en-US"/>
        </a:p>
      </dgm:t>
    </dgm:pt>
    <dgm:pt modelId="{85A97D1A-9F0F-436C-9FE6-60C45C779A6E}" type="sibTrans" cxnId="{12AF6B13-513A-4C45-A49D-B14BDE4DD7C0}">
      <dgm:prSet/>
      <dgm:spPr/>
      <dgm:t>
        <a:bodyPr/>
        <a:lstStyle/>
        <a:p>
          <a:endParaRPr lang="en-US"/>
        </a:p>
      </dgm:t>
    </dgm:pt>
    <dgm:pt modelId="{8D941B3E-5A3B-8D4E-9A20-19C8E653F99D}">
      <dgm:prSet/>
      <dgm:spPr/>
      <dgm:t>
        <a:bodyPr/>
        <a:lstStyle/>
        <a:p>
          <a:r>
            <a:rPr lang="en-US" dirty="0"/>
            <a:t>Many collaborative intersections</a:t>
          </a:r>
        </a:p>
      </dgm:t>
    </dgm:pt>
    <dgm:pt modelId="{7697F9B9-055A-F64A-97EB-B4BAD90C174D}" type="parTrans" cxnId="{F04D798C-C40B-D148-94D9-AFAF06309481}">
      <dgm:prSet/>
      <dgm:spPr/>
      <dgm:t>
        <a:bodyPr/>
        <a:lstStyle/>
        <a:p>
          <a:endParaRPr lang="en-US"/>
        </a:p>
      </dgm:t>
    </dgm:pt>
    <dgm:pt modelId="{6FA00E21-11D8-0842-89C6-9009E2367DF4}" type="sibTrans" cxnId="{F04D798C-C40B-D148-94D9-AFAF06309481}">
      <dgm:prSet/>
      <dgm:spPr/>
      <dgm:t>
        <a:bodyPr/>
        <a:lstStyle/>
        <a:p>
          <a:endParaRPr lang="en-US"/>
        </a:p>
      </dgm:t>
    </dgm:pt>
    <dgm:pt modelId="{B68DCF80-FDCC-8840-9800-792A228A0AA1}" type="pres">
      <dgm:prSet presAssocID="{D6E9B61C-1FD5-4DFC-A7FF-D9CEAD1FE7B3}" presName="vert0" presStyleCnt="0">
        <dgm:presLayoutVars>
          <dgm:dir/>
          <dgm:animOne val="branch"/>
          <dgm:animLvl val="lvl"/>
        </dgm:presLayoutVars>
      </dgm:prSet>
      <dgm:spPr/>
    </dgm:pt>
    <dgm:pt modelId="{6FFFEA96-4740-F148-9CFB-E142E054FA49}" type="pres">
      <dgm:prSet presAssocID="{51DAA261-3C6B-4E21-B8CE-5A2093A004DE}" presName="thickLine" presStyleLbl="alignNode1" presStyleIdx="0" presStyleCnt="4"/>
      <dgm:spPr/>
    </dgm:pt>
    <dgm:pt modelId="{FE6124C7-A80B-C548-91FF-F3D748C9E9BE}" type="pres">
      <dgm:prSet presAssocID="{51DAA261-3C6B-4E21-B8CE-5A2093A004DE}" presName="horz1" presStyleCnt="0"/>
      <dgm:spPr/>
    </dgm:pt>
    <dgm:pt modelId="{C11D2004-CFD4-0C4C-8BE2-F5B6A50CCE0D}" type="pres">
      <dgm:prSet presAssocID="{51DAA261-3C6B-4E21-B8CE-5A2093A004DE}" presName="tx1" presStyleLbl="revTx" presStyleIdx="0" presStyleCnt="4"/>
      <dgm:spPr/>
    </dgm:pt>
    <dgm:pt modelId="{D5A47317-1227-A24F-B4E1-FD0D2A6601F2}" type="pres">
      <dgm:prSet presAssocID="{51DAA261-3C6B-4E21-B8CE-5A2093A004DE}" presName="vert1" presStyleCnt="0"/>
      <dgm:spPr/>
    </dgm:pt>
    <dgm:pt modelId="{4683FFFF-71B8-B545-8BED-159D0E82CB7B}" type="pres">
      <dgm:prSet presAssocID="{F323C8A7-A6E0-4F47-9FC3-5755E0FE5C6B}" presName="thickLine" presStyleLbl="alignNode1" presStyleIdx="1" presStyleCnt="4"/>
      <dgm:spPr/>
    </dgm:pt>
    <dgm:pt modelId="{0ECC4844-7139-9640-B6DA-79AEB400F722}" type="pres">
      <dgm:prSet presAssocID="{F323C8A7-A6E0-4F47-9FC3-5755E0FE5C6B}" presName="horz1" presStyleCnt="0"/>
      <dgm:spPr/>
    </dgm:pt>
    <dgm:pt modelId="{B4542412-9036-C64D-879B-E56824DA0D21}" type="pres">
      <dgm:prSet presAssocID="{F323C8A7-A6E0-4F47-9FC3-5755E0FE5C6B}" presName="tx1" presStyleLbl="revTx" presStyleIdx="1" presStyleCnt="4"/>
      <dgm:spPr/>
    </dgm:pt>
    <dgm:pt modelId="{2ED29C5D-E4F7-B04C-B29A-A8BB8ED81491}" type="pres">
      <dgm:prSet presAssocID="{F323C8A7-A6E0-4F47-9FC3-5755E0FE5C6B}" presName="vert1" presStyleCnt="0"/>
      <dgm:spPr/>
    </dgm:pt>
    <dgm:pt modelId="{F31AA171-DF67-3344-8017-2FC09AD3A481}" type="pres">
      <dgm:prSet presAssocID="{B268D76D-2FB2-4FCE-9713-A2E7930AF303}" presName="thickLine" presStyleLbl="alignNode1" presStyleIdx="2" presStyleCnt="4"/>
      <dgm:spPr/>
    </dgm:pt>
    <dgm:pt modelId="{C010F870-0BD3-674E-84F0-41A79A41414A}" type="pres">
      <dgm:prSet presAssocID="{B268D76D-2FB2-4FCE-9713-A2E7930AF303}" presName="horz1" presStyleCnt="0"/>
      <dgm:spPr/>
    </dgm:pt>
    <dgm:pt modelId="{21424B23-2622-C747-A3C3-9D52DEEA3B0B}" type="pres">
      <dgm:prSet presAssocID="{B268D76D-2FB2-4FCE-9713-A2E7930AF303}" presName="tx1" presStyleLbl="revTx" presStyleIdx="2" presStyleCnt="4"/>
      <dgm:spPr/>
    </dgm:pt>
    <dgm:pt modelId="{CFF5F5AF-3CB4-DA44-9BE6-91865F5FBC33}" type="pres">
      <dgm:prSet presAssocID="{B268D76D-2FB2-4FCE-9713-A2E7930AF303}" presName="vert1" presStyleCnt="0"/>
      <dgm:spPr/>
    </dgm:pt>
    <dgm:pt modelId="{42A52C2B-EC5E-3146-9732-D27B047A7FC0}" type="pres">
      <dgm:prSet presAssocID="{8D941B3E-5A3B-8D4E-9A20-19C8E653F99D}" presName="thickLine" presStyleLbl="alignNode1" presStyleIdx="3" presStyleCnt="4"/>
      <dgm:spPr/>
    </dgm:pt>
    <dgm:pt modelId="{01356D61-CD18-2647-B20D-CFC5721B145E}" type="pres">
      <dgm:prSet presAssocID="{8D941B3E-5A3B-8D4E-9A20-19C8E653F99D}" presName="horz1" presStyleCnt="0"/>
      <dgm:spPr/>
    </dgm:pt>
    <dgm:pt modelId="{D187DE7D-F69D-3045-9E0E-C11A2B58E5CF}" type="pres">
      <dgm:prSet presAssocID="{8D941B3E-5A3B-8D4E-9A20-19C8E653F99D}" presName="tx1" presStyleLbl="revTx" presStyleIdx="3" presStyleCnt="4"/>
      <dgm:spPr/>
    </dgm:pt>
    <dgm:pt modelId="{C082025C-031D-714C-B04C-EE9A54F20B1A}" type="pres">
      <dgm:prSet presAssocID="{8D941B3E-5A3B-8D4E-9A20-19C8E653F99D}" presName="vert1" presStyleCnt="0"/>
      <dgm:spPr/>
    </dgm:pt>
  </dgm:ptLst>
  <dgm:cxnLst>
    <dgm:cxn modelId="{12AF6B13-513A-4C45-A49D-B14BDE4DD7C0}" srcId="{D6E9B61C-1FD5-4DFC-A7FF-D9CEAD1FE7B3}" destId="{B268D76D-2FB2-4FCE-9713-A2E7930AF303}" srcOrd="2" destOrd="0" parTransId="{CC6969D5-1974-42CF-B11F-F71B113E1F10}" sibTransId="{85A97D1A-9F0F-436C-9FE6-60C45C779A6E}"/>
    <dgm:cxn modelId="{F6763D29-3762-4344-B2C8-4F8B842F97A4}" type="presOf" srcId="{8D941B3E-5A3B-8D4E-9A20-19C8E653F99D}" destId="{D187DE7D-F69D-3045-9E0E-C11A2B58E5CF}" srcOrd="0" destOrd="0" presId="urn:microsoft.com/office/officeart/2008/layout/LinedList"/>
    <dgm:cxn modelId="{7365592E-ACC6-7040-B28C-6DC20E434583}" type="presOf" srcId="{D6E9B61C-1FD5-4DFC-A7FF-D9CEAD1FE7B3}" destId="{B68DCF80-FDCC-8840-9800-792A228A0AA1}" srcOrd="0" destOrd="0" presId="urn:microsoft.com/office/officeart/2008/layout/LinedList"/>
    <dgm:cxn modelId="{4EDA694B-79F2-4A34-BF70-03C8E33FF8DB}" srcId="{D6E9B61C-1FD5-4DFC-A7FF-D9CEAD1FE7B3}" destId="{51DAA261-3C6B-4E21-B8CE-5A2093A004DE}" srcOrd="0" destOrd="0" parTransId="{388C5A90-0346-42DB-A4A4-A226C3E94892}" sibTransId="{D444B9C8-636C-4991-B570-FD74AA083828}"/>
    <dgm:cxn modelId="{97689670-755B-4434-B787-1B5B0F5B9641}" srcId="{D6E9B61C-1FD5-4DFC-A7FF-D9CEAD1FE7B3}" destId="{F323C8A7-A6E0-4F47-9FC3-5755E0FE5C6B}" srcOrd="1" destOrd="0" parTransId="{FCC6DA06-C91F-4A1F-A1F6-F932678DC490}" sibTransId="{1F549A51-BFEA-428D-93D2-D15C440EF61B}"/>
    <dgm:cxn modelId="{F04D798C-C40B-D148-94D9-AFAF06309481}" srcId="{D6E9B61C-1FD5-4DFC-A7FF-D9CEAD1FE7B3}" destId="{8D941B3E-5A3B-8D4E-9A20-19C8E653F99D}" srcOrd="3" destOrd="0" parTransId="{7697F9B9-055A-F64A-97EB-B4BAD90C174D}" sibTransId="{6FA00E21-11D8-0842-89C6-9009E2367DF4}"/>
    <dgm:cxn modelId="{209EB196-D5B5-134F-9429-17FB4718960C}" type="presOf" srcId="{F323C8A7-A6E0-4F47-9FC3-5755E0FE5C6B}" destId="{B4542412-9036-C64D-879B-E56824DA0D21}" srcOrd="0" destOrd="0" presId="urn:microsoft.com/office/officeart/2008/layout/LinedList"/>
    <dgm:cxn modelId="{2FC8C798-C06A-AC47-8B0C-52BC1A26E0D9}" type="presOf" srcId="{51DAA261-3C6B-4E21-B8CE-5A2093A004DE}" destId="{C11D2004-CFD4-0C4C-8BE2-F5B6A50CCE0D}" srcOrd="0" destOrd="0" presId="urn:microsoft.com/office/officeart/2008/layout/LinedList"/>
    <dgm:cxn modelId="{9AAC44B7-61CE-8C49-BBCE-CF4753114AF9}" type="presOf" srcId="{B268D76D-2FB2-4FCE-9713-A2E7930AF303}" destId="{21424B23-2622-C747-A3C3-9D52DEEA3B0B}" srcOrd="0" destOrd="0" presId="urn:microsoft.com/office/officeart/2008/layout/LinedList"/>
    <dgm:cxn modelId="{2E0DEA15-7075-6447-A165-2A831B25C89A}" type="presParOf" srcId="{B68DCF80-FDCC-8840-9800-792A228A0AA1}" destId="{6FFFEA96-4740-F148-9CFB-E142E054FA49}" srcOrd="0" destOrd="0" presId="urn:microsoft.com/office/officeart/2008/layout/LinedList"/>
    <dgm:cxn modelId="{1A19D498-42B7-8747-8D39-76BE9A750FA7}" type="presParOf" srcId="{B68DCF80-FDCC-8840-9800-792A228A0AA1}" destId="{FE6124C7-A80B-C548-91FF-F3D748C9E9BE}" srcOrd="1" destOrd="0" presId="urn:microsoft.com/office/officeart/2008/layout/LinedList"/>
    <dgm:cxn modelId="{5B1BA518-9BFD-2A49-8540-A4CD6395C5F1}" type="presParOf" srcId="{FE6124C7-A80B-C548-91FF-F3D748C9E9BE}" destId="{C11D2004-CFD4-0C4C-8BE2-F5B6A50CCE0D}" srcOrd="0" destOrd="0" presId="urn:microsoft.com/office/officeart/2008/layout/LinedList"/>
    <dgm:cxn modelId="{96340A2D-E674-D24C-8D63-57B8EA58AB6D}" type="presParOf" srcId="{FE6124C7-A80B-C548-91FF-F3D748C9E9BE}" destId="{D5A47317-1227-A24F-B4E1-FD0D2A6601F2}" srcOrd="1" destOrd="0" presId="urn:microsoft.com/office/officeart/2008/layout/LinedList"/>
    <dgm:cxn modelId="{9D5F75A1-12F8-2343-A381-502FE7606C3E}" type="presParOf" srcId="{B68DCF80-FDCC-8840-9800-792A228A0AA1}" destId="{4683FFFF-71B8-B545-8BED-159D0E82CB7B}" srcOrd="2" destOrd="0" presId="urn:microsoft.com/office/officeart/2008/layout/LinedList"/>
    <dgm:cxn modelId="{5DB208D8-6618-FA47-8417-699F56735BCE}" type="presParOf" srcId="{B68DCF80-FDCC-8840-9800-792A228A0AA1}" destId="{0ECC4844-7139-9640-B6DA-79AEB400F722}" srcOrd="3" destOrd="0" presId="urn:microsoft.com/office/officeart/2008/layout/LinedList"/>
    <dgm:cxn modelId="{1A837152-386D-5E48-A08C-6CA33DE0DDE2}" type="presParOf" srcId="{0ECC4844-7139-9640-B6DA-79AEB400F722}" destId="{B4542412-9036-C64D-879B-E56824DA0D21}" srcOrd="0" destOrd="0" presId="urn:microsoft.com/office/officeart/2008/layout/LinedList"/>
    <dgm:cxn modelId="{23E83A81-4854-0946-8C98-547FAE1B2094}" type="presParOf" srcId="{0ECC4844-7139-9640-B6DA-79AEB400F722}" destId="{2ED29C5D-E4F7-B04C-B29A-A8BB8ED81491}" srcOrd="1" destOrd="0" presId="urn:microsoft.com/office/officeart/2008/layout/LinedList"/>
    <dgm:cxn modelId="{4B89679E-1913-D940-9796-D1E5942C0A1E}" type="presParOf" srcId="{B68DCF80-FDCC-8840-9800-792A228A0AA1}" destId="{F31AA171-DF67-3344-8017-2FC09AD3A481}" srcOrd="4" destOrd="0" presId="urn:microsoft.com/office/officeart/2008/layout/LinedList"/>
    <dgm:cxn modelId="{5991525F-83C0-6648-A1A4-7FE67594578E}" type="presParOf" srcId="{B68DCF80-FDCC-8840-9800-792A228A0AA1}" destId="{C010F870-0BD3-674E-84F0-41A79A41414A}" srcOrd="5" destOrd="0" presId="urn:microsoft.com/office/officeart/2008/layout/LinedList"/>
    <dgm:cxn modelId="{F7DEDE2E-BE40-CF46-87B1-9FBFAABDB357}" type="presParOf" srcId="{C010F870-0BD3-674E-84F0-41A79A41414A}" destId="{21424B23-2622-C747-A3C3-9D52DEEA3B0B}" srcOrd="0" destOrd="0" presId="urn:microsoft.com/office/officeart/2008/layout/LinedList"/>
    <dgm:cxn modelId="{29D93E6D-C725-094D-A5EC-6A61A4D0881C}" type="presParOf" srcId="{C010F870-0BD3-674E-84F0-41A79A41414A}" destId="{CFF5F5AF-3CB4-DA44-9BE6-91865F5FBC33}" srcOrd="1" destOrd="0" presId="urn:microsoft.com/office/officeart/2008/layout/LinedList"/>
    <dgm:cxn modelId="{533E4167-E4F0-2746-B457-13944D92C9CB}" type="presParOf" srcId="{B68DCF80-FDCC-8840-9800-792A228A0AA1}" destId="{42A52C2B-EC5E-3146-9732-D27B047A7FC0}" srcOrd="6" destOrd="0" presId="urn:microsoft.com/office/officeart/2008/layout/LinedList"/>
    <dgm:cxn modelId="{670728C2-5864-4744-800A-6BF6F8B1DD92}" type="presParOf" srcId="{B68DCF80-FDCC-8840-9800-792A228A0AA1}" destId="{01356D61-CD18-2647-B20D-CFC5721B145E}" srcOrd="7" destOrd="0" presId="urn:microsoft.com/office/officeart/2008/layout/LinedList"/>
    <dgm:cxn modelId="{5D23710C-C353-544B-9035-4796027F98DE}" type="presParOf" srcId="{01356D61-CD18-2647-B20D-CFC5721B145E}" destId="{D187DE7D-F69D-3045-9E0E-C11A2B58E5CF}" srcOrd="0" destOrd="0" presId="urn:microsoft.com/office/officeart/2008/layout/LinedList"/>
    <dgm:cxn modelId="{FA8C18DA-9FB0-E946-9393-150D9C62DAA4}" type="presParOf" srcId="{01356D61-CD18-2647-B20D-CFC5721B145E}" destId="{C082025C-031D-714C-B04C-EE9A54F20B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312CB1-4324-4A87-8541-46EB26021EB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F2DEE20-F6D4-48A3-B0BF-9D405FFD9B2D}">
      <dgm:prSet/>
      <dgm:spPr/>
      <dgm:t>
        <a:bodyPr/>
        <a:lstStyle/>
        <a:p>
          <a:r>
            <a:rPr lang="en-US"/>
            <a:t>Work in teams of two</a:t>
          </a:r>
        </a:p>
      </dgm:t>
    </dgm:pt>
    <dgm:pt modelId="{E2CAA017-E454-40B9-9007-6EE18A7C92CE}" type="parTrans" cxnId="{E7F76B35-6A18-420E-B856-7F4B4186A6B8}">
      <dgm:prSet/>
      <dgm:spPr/>
      <dgm:t>
        <a:bodyPr/>
        <a:lstStyle/>
        <a:p>
          <a:endParaRPr lang="en-US"/>
        </a:p>
      </dgm:t>
    </dgm:pt>
    <dgm:pt modelId="{E842CE91-1FE9-44EC-8EEC-60F86BCB2062}" type="sibTrans" cxnId="{E7F76B35-6A18-420E-B856-7F4B4186A6B8}">
      <dgm:prSet/>
      <dgm:spPr/>
      <dgm:t>
        <a:bodyPr/>
        <a:lstStyle/>
        <a:p>
          <a:endParaRPr lang="en-US"/>
        </a:p>
      </dgm:t>
    </dgm:pt>
    <dgm:pt modelId="{E893B439-E64C-4C03-B32E-9DECD2C283A9}">
      <dgm:prSet/>
      <dgm:spPr/>
      <dgm:t>
        <a:bodyPr/>
        <a:lstStyle/>
        <a:p>
          <a:r>
            <a:rPr lang="en-US"/>
            <a:t>Write 750-1000 words</a:t>
          </a:r>
        </a:p>
      </dgm:t>
    </dgm:pt>
    <dgm:pt modelId="{15D39490-DF07-4F0B-AA6A-80FF3EFC4922}" type="parTrans" cxnId="{FF6E32A0-09E5-4DA0-A25E-EA28341E1877}">
      <dgm:prSet/>
      <dgm:spPr/>
      <dgm:t>
        <a:bodyPr/>
        <a:lstStyle/>
        <a:p>
          <a:endParaRPr lang="en-US"/>
        </a:p>
      </dgm:t>
    </dgm:pt>
    <dgm:pt modelId="{C83B40C8-7D63-47A7-AA8B-AFAD778F6430}" type="sibTrans" cxnId="{FF6E32A0-09E5-4DA0-A25E-EA28341E1877}">
      <dgm:prSet/>
      <dgm:spPr/>
      <dgm:t>
        <a:bodyPr/>
        <a:lstStyle/>
        <a:p>
          <a:endParaRPr lang="en-US"/>
        </a:p>
      </dgm:t>
    </dgm:pt>
    <dgm:pt modelId="{27E208F9-2CBE-40FE-8E6C-AC11BB90F0CB}">
      <dgm:prSet/>
      <dgm:spPr/>
      <dgm:t>
        <a:bodyPr/>
        <a:lstStyle/>
        <a:p>
          <a:r>
            <a:rPr lang="en-US" dirty="0"/>
            <a:t>An opinion piece or policy recommendation focused on either of the following:</a:t>
          </a:r>
        </a:p>
      </dgm:t>
    </dgm:pt>
    <dgm:pt modelId="{98B4A4DB-608D-483D-B648-AD641C414589}" type="parTrans" cxnId="{E106F4FA-AA8C-487C-A648-140AF9E194A5}">
      <dgm:prSet/>
      <dgm:spPr/>
      <dgm:t>
        <a:bodyPr/>
        <a:lstStyle/>
        <a:p>
          <a:endParaRPr lang="en-US"/>
        </a:p>
      </dgm:t>
    </dgm:pt>
    <dgm:pt modelId="{7A113296-B9DC-4D90-98BF-0FB01BCBEB70}" type="sibTrans" cxnId="{E106F4FA-AA8C-487C-A648-140AF9E194A5}">
      <dgm:prSet/>
      <dgm:spPr/>
      <dgm:t>
        <a:bodyPr/>
        <a:lstStyle/>
        <a:p>
          <a:endParaRPr lang="en-US"/>
        </a:p>
      </dgm:t>
    </dgm:pt>
    <dgm:pt modelId="{F0945739-B948-40C2-B430-F9F55290725D}">
      <dgm:prSet/>
      <dgm:spPr/>
      <dgm:t>
        <a:bodyPr/>
        <a:lstStyle/>
        <a:p>
          <a:r>
            <a:rPr lang="en-US" dirty="0"/>
            <a:t>One of the issues discussed during the week OR a salient, current controversy of your choice</a:t>
          </a:r>
        </a:p>
      </dgm:t>
    </dgm:pt>
    <dgm:pt modelId="{CB6C73E7-8723-4211-8A91-2702335D8D0A}" type="parTrans" cxnId="{3B76B66C-ADBA-4584-B5A6-AE6F2B1C785D}">
      <dgm:prSet/>
      <dgm:spPr/>
      <dgm:t>
        <a:bodyPr/>
        <a:lstStyle/>
        <a:p>
          <a:endParaRPr lang="en-US"/>
        </a:p>
      </dgm:t>
    </dgm:pt>
    <dgm:pt modelId="{F2ABF1BE-DAC5-413A-B8BE-C633F56E1607}" type="sibTrans" cxnId="{3B76B66C-ADBA-4584-B5A6-AE6F2B1C785D}">
      <dgm:prSet/>
      <dgm:spPr/>
      <dgm:t>
        <a:bodyPr/>
        <a:lstStyle/>
        <a:p>
          <a:endParaRPr lang="en-US"/>
        </a:p>
      </dgm:t>
    </dgm:pt>
    <dgm:pt modelId="{B37B7A91-63FB-4249-81C3-989451273B7E}">
      <dgm:prSet/>
      <dgm:spPr/>
      <dgm:t>
        <a:bodyPr/>
        <a:lstStyle/>
        <a:p>
          <a:r>
            <a:rPr lang="en-US" dirty="0"/>
            <a:t>The perceived crisis of expert credibility as it is presented in one or two pieces drawn from the STS Program’s “Post-truth Reader”</a:t>
          </a:r>
        </a:p>
      </dgm:t>
    </dgm:pt>
    <dgm:pt modelId="{7B7F8FFA-3940-4BE9-A7FF-4BD024E6F198}" type="parTrans" cxnId="{CC313EF1-2257-4D9F-924A-078FAB5F57BD}">
      <dgm:prSet/>
      <dgm:spPr/>
      <dgm:t>
        <a:bodyPr/>
        <a:lstStyle/>
        <a:p>
          <a:endParaRPr lang="en-US"/>
        </a:p>
      </dgm:t>
    </dgm:pt>
    <dgm:pt modelId="{630EF0D3-9C37-4DDD-B4B6-94CAC64D5348}" type="sibTrans" cxnId="{CC313EF1-2257-4D9F-924A-078FAB5F57BD}">
      <dgm:prSet/>
      <dgm:spPr/>
      <dgm:t>
        <a:bodyPr/>
        <a:lstStyle/>
        <a:p>
          <a:endParaRPr lang="en-US"/>
        </a:p>
      </dgm:t>
    </dgm:pt>
    <dgm:pt modelId="{E78CE2E2-FD43-4362-ABAC-E3A532D9F6AE}">
      <dgm:prSet/>
      <dgm:spPr/>
      <dgm:t>
        <a:bodyPr/>
        <a:lstStyle/>
        <a:p>
          <a:r>
            <a:rPr lang="en-US" dirty="0"/>
            <a:t>A critical response to the discussion of science or expertise that took place in one of the summer school sessions up till Wednesday (including your Media Lab visit). </a:t>
          </a:r>
        </a:p>
      </dgm:t>
    </dgm:pt>
    <dgm:pt modelId="{FD34EE01-EFA5-4FEA-9B36-F76963BCB558}" type="parTrans" cxnId="{1ED241A5-07CC-4CB6-908B-028B210D2997}">
      <dgm:prSet/>
      <dgm:spPr/>
      <dgm:t>
        <a:bodyPr/>
        <a:lstStyle/>
        <a:p>
          <a:endParaRPr lang="en-US"/>
        </a:p>
      </dgm:t>
    </dgm:pt>
    <dgm:pt modelId="{8912D991-C612-4EB9-8958-E66C05688B07}" type="sibTrans" cxnId="{1ED241A5-07CC-4CB6-908B-028B210D2997}">
      <dgm:prSet/>
      <dgm:spPr/>
      <dgm:t>
        <a:bodyPr/>
        <a:lstStyle/>
        <a:p>
          <a:endParaRPr lang="en-US"/>
        </a:p>
      </dgm:t>
    </dgm:pt>
    <dgm:pt modelId="{54368E6D-C3C8-447B-889A-2212A819B7DB}">
      <dgm:prSet/>
      <dgm:spPr/>
      <dgm:t>
        <a:bodyPr/>
        <a:lstStyle/>
        <a:p>
          <a:r>
            <a:rPr lang="en-US"/>
            <a:t>Present in class Friday.</a:t>
          </a:r>
        </a:p>
      </dgm:t>
    </dgm:pt>
    <dgm:pt modelId="{F516883C-5B37-42CB-AB68-A4A1C5108721}" type="parTrans" cxnId="{EE92BC0B-0694-47BA-A851-9DBD8FDADC35}">
      <dgm:prSet/>
      <dgm:spPr/>
      <dgm:t>
        <a:bodyPr/>
        <a:lstStyle/>
        <a:p>
          <a:endParaRPr lang="en-US"/>
        </a:p>
      </dgm:t>
    </dgm:pt>
    <dgm:pt modelId="{1BF569BE-45B4-4EF2-9A35-27C998701C2B}" type="sibTrans" cxnId="{EE92BC0B-0694-47BA-A851-9DBD8FDADC35}">
      <dgm:prSet/>
      <dgm:spPr/>
      <dgm:t>
        <a:bodyPr/>
        <a:lstStyle/>
        <a:p>
          <a:endParaRPr lang="en-US"/>
        </a:p>
      </dgm:t>
    </dgm:pt>
    <dgm:pt modelId="{10B46188-EE7A-9A48-B585-838DA30A43BA}" type="pres">
      <dgm:prSet presAssocID="{18312CB1-4324-4A87-8541-46EB26021EBC}" presName="linear" presStyleCnt="0">
        <dgm:presLayoutVars>
          <dgm:dir/>
          <dgm:animLvl val="lvl"/>
          <dgm:resizeHandles val="exact"/>
        </dgm:presLayoutVars>
      </dgm:prSet>
      <dgm:spPr/>
    </dgm:pt>
    <dgm:pt modelId="{7951E62D-131D-6A4E-9C60-57544F6F3EC4}" type="pres">
      <dgm:prSet presAssocID="{AF2DEE20-F6D4-48A3-B0BF-9D405FFD9B2D}" presName="parentLin" presStyleCnt="0"/>
      <dgm:spPr/>
    </dgm:pt>
    <dgm:pt modelId="{9E736448-278F-C44F-BD22-0E2387A3600F}" type="pres">
      <dgm:prSet presAssocID="{AF2DEE20-F6D4-48A3-B0BF-9D405FFD9B2D}" presName="parentLeftMargin" presStyleLbl="node1" presStyleIdx="0" presStyleCnt="3"/>
      <dgm:spPr/>
    </dgm:pt>
    <dgm:pt modelId="{722AA3B9-62FD-7C4E-82CE-64E5A7BC1A7A}" type="pres">
      <dgm:prSet presAssocID="{AF2DEE20-F6D4-48A3-B0BF-9D405FFD9B2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8CAEB18-46DB-9F44-8E39-EFACEBE8A984}" type="pres">
      <dgm:prSet presAssocID="{AF2DEE20-F6D4-48A3-B0BF-9D405FFD9B2D}" presName="negativeSpace" presStyleCnt="0"/>
      <dgm:spPr/>
    </dgm:pt>
    <dgm:pt modelId="{4652C414-A9AF-D34C-A7A3-FFFF72185AA1}" type="pres">
      <dgm:prSet presAssocID="{AF2DEE20-F6D4-48A3-B0BF-9D405FFD9B2D}" presName="childText" presStyleLbl="conFgAcc1" presStyleIdx="0" presStyleCnt="3">
        <dgm:presLayoutVars>
          <dgm:bulletEnabled val="1"/>
        </dgm:presLayoutVars>
      </dgm:prSet>
      <dgm:spPr/>
    </dgm:pt>
    <dgm:pt modelId="{9F703EF8-EBC8-E249-BD42-B7CEB3E8676A}" type="pres">
      <dgm:prSet presAssocID="{E842CE91-1FE9-44EC-8EEC-60F86BCB2062}" presName="spaceBetweenRectangles" presStyleCnt="0"/>
      <dgm:spPr/>
    </dgm:pt>
    <dgm:pt modelId="{A3C3E62A-5749-9D4B-B760-43DC04D4055A}" type="pres">
      <dgm:prSet presAssocID="{E893B439-E64C-4C03-B32E-9DECD2C283A9}" presName="parentLin" presStyleCnt="0"/>
      <dgm:spPr/>
    </dgm:pt>
    <dgm:pt modelId="{42A8F7B0-58A0-D246-BFCC-B2E32511543C}" type="pres">
      <dgm:prSet presAssocID="{E893B439-E64C-4C03-B32E-9DECD2C283A9}" presName="parentLeftMargin" presStyleLbl="node1" presStyleIdx="0" presStyleCnt="3"/>
      <dgm:spPr/>
    </dgm:pt>
    <dgm:pt modelId="{E2939840-58A1-1240-B3E5-EAB00E8FA7F4}" type="pres">
      <dgm:prSet presAssocID="{E893B439-E64C-4C03-B32E-9DECD2C283A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FCE67C5-BB6F-8B49-AC82-7C7D4A97E53D}" type="pres">
      <dgm:prSet presAssocID="{E893B439-E64C-4C03-B32E-9DECD2C283A9}" presName="negativeSpace" presStyleCnt="0"/>
      <dgm:spPr/>
    </dgm:pt>
    <dgm:pt modelId="{75F831BF-5843-7B40-9BCF-AEBC5A8AA05C}" type="pres">
      <dgm:prSet presAssocID="{E893B439-E64C-4C03-B32E-9DECD2C283A9}" presName="childText" presStyleLbl="conFgAcc1" presStyleIdx="1" presStyleCnt="3">
        <dgm:presLayoutVars>
          <dgm:bulletEnabled val="1"/>
        </dgm:presLayoutVars>
      </dgm:prSet>
      <dgm:spPr/>
    </dgm:pt>
    <dgm:pt modelId="{3D711EB0-099E-9344-8DFB-D9F60451D5F4}" type="pres">
      <dgm:prSet presAssocID="{C83B40C8-7D63-47A7-AA8B-AFAD778F6430}" presName="spaceBetweenRectangles" presStyleCnt="0"/>
      <dgm:spPr/>
    </dgm:pt>
    <dgm:pt modelId="{01FF5ABC-C85D-AF42-A27C-974B87B21BA1}" type="pres">
      <dgm:prSet presAssocID="{54368E6D-C3C8-447B-889A-2212A819B7DB}" presName="parentLin" presStyleCnt="0"/>
      <dgm:spPr/>
    </dgm:pt>
    <dgm:pt modelId="{7D6A83E8-DBAA-BE48-98CA-A3516C9B0AAD}" type="pres">
      <dgm:prSet presAssocID="{54368E6D-C3C8-447B-889A-2212A819B7DB}" presName="parentLeftMargin" presStyleLbl="node1" presStyleIdx="1" presStyleCnt="3"/>
      <dgm:spPr/>
    </dgm:pt>
    <dgm:pt modelId="{4B38011D-B802-2B4C-B0EC-726F5C48D5DD}" type="pres">
      <dgm:prSet presAssocID="{54368E6D-C3C8-447B-889A-2212A819B7D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E036ECB-3F63-294A-8994-E52AD23D2C19}" type="pres">
      <dgm:prSet presAssocID="{54368E6D-C3C8-447B-889A-2212A819B7DB}" presName="negativeSpace" presStyleCnt="0"/>
      <dgm:spPr/>
    </dgm:pt>
    <dgm:pt modelId="{97A885A3-4345-7C43-B178-81E82CE3E90F}" type="pres">
      <dgm:prSet presAssocID="{54368E6D-C3C8-447B-889A-2212A819B7D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B170909-BCB0-9043-B49B-089FFBE01E37}" type="presOf" srcId="{27E208F9-2CBE-40FE-8E6C-AC11BB90F0CB}" destId="{75F831BF-5843-7B40-9BCF-AEBC5A8AA05C}" srcOrd="0" destOrd="0" presId="urn:microsoft.com/office/officeart/2005/8/layout/list1"/>
    <dgm:cxn modelId="{EE92BC0B-0694-47BA-A851-9DBD8FDADC35}" srcId="{18312CB1-4324-4A87-8541-46EB26021EBC}" destId="{54368E6D-C3C8-447B-889A-2212A819B7DB}" srcOrd="2" destOrd="0" parTransId="{F516883C-5B37-42CB-AB68-A4A1C5108721}" sibTransId="{1BF569BE-45B4-4EF2-9A35-27C998701C2B}"/>
    <dgm:cxn modelId="{663A5C1B-DB26-354F-BEE0-551B2BAD9024}" type="presOf" srcId="{E893B439-E64C-4C03-B32E-9DECD2C283A9}" destId="{E2939840-58A1-1240-B3E5-EAB00E8FA7F4}" srcOrd="1" destOrd="0" presId="urn:microsoft.com/office/officeart/2005/8/layout/list1"/>
    <dgm:cxn modelId="{C8384A20-43BA-D949-B8F7-8F6E60697D69}" type="presOf" srcId="{AF2DEE20-F6D4-48A3-B0BF-9D405FFD9B2D}" destId="{722AA3B9-62FD-7C4E-82CE-64E5A7BC1A7A}" srcOrd="1" destOrd="0" presId="urn:microsoft.com/office/officeart/2005/8/layout/list1"/>
    <dgm:cxn modelId="{1307ED27-C92B-3A49-B04C-89808B688F8C}" type="presOf" srcId="{54368E6D-C3C8-447B-889A-2212A819B7DB}" destId="{4B38011D-B802-2B4C-B0EC-726F5C48D5DD}" srcOrd="1" destOrd="0" presId="urn:microsoft.com/office/officeart/2005/8/layout/list1"/>
    <dgm:cxn modelId="{51632A28-D62D-834B-89FA-D34D1A89F17B}" type="presOf" srcId="{18312CB1-4324-4A87-8541-46EB26021EBC}" destId="{10B46188-EE7A-9A48-B585-838DA30A43BA}" srcOrd="0" destOrd="0" presId="urn:microsoft.com/office/officeart/2005/8/layout/list1"/>
    <dgm:cxn modelId="{E7F76B35-6A18-420E-B856-7F4B4186A6B8}" srcId="{18312CB1-4324-4A87-8541-46EB26021EBC}" destId="{AF2DEE20-F6D4-48A3-B0BF-9D405FFD9B2D}" srcOrd="0" destOrd="0" parTransId="{E2CAA017-E454-40B9-9007-6EE18A7C92CE}" sibTransId="{E842CE91-1FE9-44EC-8EEC-60F86BCB2062}"/>
    <dgm:cxn modelId="{79C3923E-6142-5A42-9B1C-A8BF45AD6A6E}" type="presOf" srcId="{54368E6D-C3C8-447B-889A-2212A819B7DB}" destId="{7D6A83E8-DBAA-BE48-98CA-A3516C9B0AAD}" srcOrd="0" destOrd="0" presId="urn:microsoft.com/office/officeart/2005/8/layout/list1"/>
    <dgm:cxn modelId="{3B76B66C-ADBA-4584-B5A6-AE6F2B1C785D}" srcId="{27E208F9-2CBE-40FE-8E6C-AC11BB90F0CB}" destId="{F0945739-B948-40C2-B430-F9F55290725D}" srcOrd="0" destOrd="0" parTransId="{CB6C73E7-8723-4211-8A91-2702335D8D0A}" sibTransId="{F2ABF1BE-DAC5-413A-B8BE-C633F56E1607}"/>
    <dgm:cxn modelId="{67C5C575-5E04-E14A-B708-BD3C3434903C}" type="presOf" srcId="{E893B439-E64C-4C03-B32E-9DECD2C283A9}" destId="{42A8F7B0-58A0-D246-BFCC-B2E32511543C}" srcOrd="0" destOrd="0" presId="urn:microsoft.com/office/officeart/2005/8/layout/list1"/>
    <dgm:cxn modelId="{FF6E32A0-09E5-4DA0-A25E-EA28341E1877}" srcId="{18312CB1-4324-4A87-8541-46EB26021EBC}" destId="{E893B439-E64C-4C03-B32E-9DECD2C283A9}" srcOrd="1" destOrd="0" parTransId="{15D39490-DF07-4F0B-AA6A-80FF3EFC4922}" sibTransId="{C83B40C8-7D63-47A7-AA8B-AFAD778F6430}"/>
    <dgm:cxn modelId="{1ED241A5-07CC-4CB6-908B-028B210D2997}" srcId="{E893B439-E64C-4C03-B32E-9DECD2C283A9}" destId="{E78CE2E2-FD43-4362-ABAC-E3A532D9F6AE}" srcOrd="1" destOrd="0" parTransId="{FD34EE01-EFA5-4FEA-9B36-F76963BCB558}" sibTransId="{8912D991-C612-4EB9-8958-E66C05688B07}"/>
    <dgm:cxn modelId="{9F6317B0-AF7D-BD4E-9AC1-AA3390D4C3BE}" type="presOf" srcId="{B37B7A91-63FB-4249-81C3-989451273B7E}" destId="{75F831BF-5843-7B40-9BCF-AEBC5A8AA05C}" srcOrd="0" destOrd="2" presId="urn:microsoft.com/office/officeart/2005/8/layout/list1"/>
    <dgm:cxn modelId="{C5B5A1BD-C3B6-5C40-842D-C9053C356E4B}" type="presOf" srcId="{E78CE2E2-FD43-4362-ABAC-E3A532D9F6AE}" destId="{75F831BF-5843-7B40-9BCF-AEBC5A8AA05C}" srcOrd="0" destOrd="3" presId="urn:microsoft.com/office/officeart/2005/8/layout/list1"/>
    <dgm:cxn modelId="{D05FDCD4-DBBC-D544-A571-E19F56528406}" type="presOf" srcId="{F0945739-B948-40C2-B430-F9F55290725D}" destId="{75F831BF-5843-7B40-9BCF-AEBC5A8AA05C}" srcOrd="0" destOrd="1" presId="urn:microsoft.com/office/officeart/2005/8/layout/list1"/>
    <dgm:cxn modelId="{CC313EF1-2257-4D9F-924A-078FAB5F57BD}" srcId="{27E208F9-2CBE-40FE-8E6C-AC11BB90F0CB}" destId="{B37B7A91-63FB-4249-81C3-989451273B7E}" srcOrd="1" destOrd="0" parTransId="{7B7F8FFA-3940-4BE9-A7FF-4BD024E6F198}" sibTransId="{630EF0D3-9C37-4DDD-B4B6-94CAC64D5348}"/>
    <dgm:cxn modelId="{8D4FB1F3-FB53-8942-B04F-42DFFB96A48C}" type="presOf" srcId="{AF2DEE20-F6D4-48A3-B0BF-9D405FFD9B2D}" destId="{9E736448-278F-C44F-BD22-0E2387A3600F}" srcOrd="0" destOrd="0" presId="urn:microsoft.com/office/officeart/2005/8/layout/list1"/>
    <dgm:cxn modelId="{E106F4FA-AA8C-487C-A648-140AF9E194A5}" srcId="{E893B439-E64C-4C03-B32E-9DECD2C283A9}" destId="{27E208F9-2CBE-40FE-8E6C-AC11BB90F0CB}" srcOrd="0" destOrd="0" parTransId="{98B4A4DB-608D-483D-B648-AD641C414589}" sibTransId="{7A113296-B9DC-4D90-98BF-0FB01BCBEB70}"/>
    <dgm:cxn modelId="{9A6A23B3-120F-7F44-817B-FBF97FBBD461}" type="presParOf" srcId="{10B46188-EE7A-9A48-B585-838DA30A43BA}" destId="{7951E62D-131D-6A4E-9C60-57544F6F3EC4}" srcOrd="0" destOrd="0" presId="urn:microsoft.com/office/officeart/2005/8/layout/list1"/>
    <dgm:cxn modelId="{49A93254-CAC1-F945-AA70-77DDC390B4C6}" type="presParOf" srcId="{7951E62D-131D-6A4E-9C60-57544F6F3EC4}" destId="{9E736448-278F-C44F-BD22-0E2387A3600F}" srcOrd="0" destOrd="0" presId="urn:microsoft.com/office/officeart/2005/8/layout/list1"/>
    <dgm:cxn modelId="{7190323C-949D-5649-9885-25AD1CEE1B8E}" type="presParOf" srcId="{7951E62D-131D-6A4E-9C60-57544F6F3EC4}" destId="{722AA3B9-62FD-7C4E-82CE-64E5A7BC1A7A}" srcOrd="1" destOrd="0" presId="urn:microsoft.com/office/officeart/2005/8/layout/list1"/>
    <dgm:cxn modelId="{FECEC189-CC01-C249-89E8-04CE9ED03FB7}" type="presParOf" srcId="{10B46188-EE7A-9A48-B585-838DA30A43BA}" destId="{18CAEB18-46DB-9F44-8E39-EFACEBE8A984}" srcOrd="1" destOrd="0" presId="urn:microsoft.com/office/officeart/2005/8/layout/list1"/>
    <dgm:cxn modelId="{ED7C6B3C-FB09-3847-94E2-CCAC97648EF3}" type="presParOf" srcId="{10B46188-EE7A-9A48-B585-838DA30A43BA}" destId="{4652C414-A9AF-D34C-A7A3-FFFF72185AA1}" srcOrd="2" destOrd="0" presId="urn:microsoft.com/office/officeart/2005/8/layout/list1"/>
    <dgm:cxn modelId="{693B7363-9995-BC49-B1BE-114CD4B6ABF7}" type="presParOf" srcId="{10B46188-EE7A-9A48-B585-838DA30A43BA}" destId="{9F703EF8-EBC8-E249-BD42-B7CEB3E8676A}" srcOrd="3" destOrd="0" presId="urn:microsoft.com/office/officeart/2005/8/layout/list1"/>
    <dgm:cxn modelId="{4C6528CD-682F-2C4D-B0AB-A3B71E864059}" type="presParOf" srcId="{10B46188-EE7A-9A48-B585-838DA30A43BA}" destId="{A3C3E62A-5749-9D4B-B760-43DC04D4055A}" srcOrd="4" destOrd="0" presId="urn:microsoft.com/office/officeart/2005/8/layout/list1"/>
    <dgm:cxn modelId="{16A87415-6E87-0D4D-8DB0-5CCADB3CF94F}" type="presParOf" srcId="{A3C3E62A-5749-9D4B-B760-43DC04D4055A}" destId="{42A8F7B0-58A0-D246-BFCC-B2E32511543C}" srcOrd="0" destOrd="0" presId="urn:microsoft.com/office/officeart/2005/8/layout/list1"/>
    <dgm:cxn modelId="{CC44822B-6008-654E-8BEE-918D050908F7}" type="presParOf" srcId="{A3C3E62A-5749-9D4B-B760-43DC04D4055A}" destId="{E2939840-58A1-1240-B3E5-EAB00E8FA7F4}" srcOrd="1" destOrd="0" presId="urn:microsoft.com/office/officeart/2005/8/layout/list1"/>
    <dgm:cxn modelId="{D80821F2-89A5-FD48-BE87-ABF603727ABF}" type="presParOf" srcId="{10B46188-EE7A-9A48-B585-838DA30A43BA}" destId="{1FCE67C5-BB6F-8B49-AC82-7C7D4A97E53D}" srcOrd="5" destOrd="0" presId="urn:microsoft.com/office/officeart/2005/8/layout/list1"/>
    <dgm:cxn modelId="{22A6F3B1-638C-714F-8F47-3E7741FEFF4F}" type="presParOf" srcId="{10B46188-EE7A-9A48-B585-838DA30A43BA}" destId="{75F831BF-5843-7B40-9BCF-AEBC5A8AA05C}" srcOrd="6" destOrd="0" presId="urn:microsoft.com/office/officeart/2005/8/layout/list1"/>
    <dgm:cxn modelId="{7B66CA52-CEFE-754B-B86F-F5321CE85FA5}" type="presParOf" srcId="{10B46188-EE7A-9A48-B585-838DA30A43BA}" destId="{3D711EB0-099E-9344-8DFB-D9F60451D5F4}" srcOrd="7" destOrd="0" presId="urn:microsoft.com/office/officeart/2005/8/layout/list1"/>
    <dgm:cxn modelId="{7CB31DF7-CF4C-1E41-A918-7596221B1943}" type="presParOf" srcId="{10B46188-EE7A-9A48-B585-838DA30A43BA}" destId="{01FF5ABC-C85D-AF42-A27C-974B87B21BA1}" srcOrd="8" destOrd="0" presId="urn:microsoft.com/office/officeart/2005/8/layout/list1"/>
    <dgm:cxn modelId="{60069CBB-3FC8-084D-932E-321184773956}" type="presParOf" srcId="{01FF5ABC-C85D-AF42-A27C-974B87B21BA1}" destId="{7D6A83E8-DBAA-BE48-98CA-A3516C9B0AAD}" srcOrd="0" destOrd="0" presId="urn:microsoft.com/office/officeart/2005/8/layout/list1"/>
    <dgm:cxn modelId="{B576D70A-8BE0-564C-9D0D-62BEE058FB7F}" type="presParOf" srcId="{01FF5ABC-C85D-AF42-A27C-974B87B21BA1}" destId="{4B38011D-B802-2B4C-B0EC-726F5C48D5DD}" srcOrd="1" destOrd="0" presId="urn:microsoft.com/office/officeart/2005/8/layout/list1"/>
    <dgm:cxn modelId="{34786BDA-DCA9-1F4B-9A70-576DFAB874FF}" type="presParOf" srcId="{10B46188-EE7A-9A48-B585-838DA30A43BA}" destId="{5E036ECB-3F63-294A-8994-E52AD23D2C19}" srcOrd="9" destOrd="0" presId="urn:microsoft.com/office/officeart/2005/8/layout/list1"/>
    <dgm:cxn modelId="{7C905A0D-E3EE-AC46-8715-ACAA510D0113}" type="presParOf" srcId="{10B46188-EE7A-9A48-B585-838DA30A43BA}" destId="{97A885A3-4345-7C43-B178-81E82CE3E90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534CC-7D06-EE46-B580-FF68F17B372E}">
      <dsp:nvSpPr>
        <dsp:cNvPr id="0" name=""/>
        <dsp:cNvSpPr/>
      </dsp:nvSpPr>
      <dsp:spPr>
        <a:xfrm>
          <a:off x="112656" y="126"/>
          <a:ext cx="2071182" cy="2912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639C0-D05C-E140-852B-0E077C21E4A6}">
      <dsp:nvSpPr>
        <dsp:cNvPr id="0" name=""/>
        <dsp:cNvSpPr/>
      </dsp:nvSpPr>
      <dsp:spPr>
        <a:xfrm>
          <a:off x="342788" y="218751"/>
          <a:ext cx="2071182" cy="29124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Longue durée:  protracted controversies; cross-cultural divergences (nuclear power, GMOs, climate change)</a:t>
          </a:r>
        </a:p>
      </dsp:txBody>
      <dsp:txXfrm>
        <a:off x="403451" y="279414"/>
        <a:ext cx="1949856" cy="2791160"/>
      </dsp:txXfrm>
    </dsp:sp>
    <dsp:sp modelId="{24A3D1AA-30B2-764C-9ACC-998560FB0176}">
      <dsp:nvSpPr>
        <dsp:cNvPr id="0" name=""/>
        <dsp:cNvSpPr/>
      </dsp:nvSpPr>
      <dsp:spPr>
        <a:xfrm>
          <a:off x="2644102" y="126"/>
          <a:ext cx="2071182" cy="2912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991341-8C52-7447-80A2-D1F033E9B0A2}">
      <dsp:nvSpPr>
        <dsp:cNvPr id="0" name=""/>
        <dsp:cNvSpPr/>
      </dsp:nvSpPr>
      <dsp:spPr>
        <a:xfrm>
          <a:off x="2874234" y="218751"/>
          <a:ext cx="2071182" cy="29124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Institutions:  law, government, media, education,  corporations</a:t>
          </a:r>
        </a:p>
      </dsp:txBody>
      <dsp:txXfrm>
        <a:off x="2934897" y="279414"/>
        <a:ext cx="1949856" cy="2791160"/>
      </dsp:txXfrm>
    </dsp:sp>
    <dsp:sp modelId="{F50CE982-28F6-BD49-84BE-DFA809D6A744}">
      <dsp:nvSpPr>
        <dsp:cNvPr id="0" name=""/>
        <dsp:cNvSpPr/>
      </dsp:nvSpPr>
      <dsp:spPr>
        <a:xfrm>
          <a:off x="5175548" y="126"/>
          <a:ext cx="2071182" cy="29124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FF809-D86C-6744-B714-E30381DCAF92}">
      <dsp:nvSpPr>
        <dsp:cNvPr id="0" name=""/>
        <dsp:cNvSpPr/>
      </dsp:nvSpPr>
      <dsp:spPr>
        <a:xfrm>
          <a:off x="5405680" y="218751"/>
          <a:ext cx="2071182" cy="29124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Democracy:  publics, participatory mechanisms, communication</a:t>
          </a:r>
        </a:p>
      </dsp:txBody>
      <dsp:txXfrm>
        <a:off x="5466343" y="279414"/>
        <a:ext cx="1949856" cy="2791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FFEA96-4740-F148-9CFB-E142E054FA49}">
      <dsp:nvSpPr>
        <dsp:cNvPr id="0" name=""/>
        <dsp:cNvSpPr/>
      </dsp:nvSpPr>
      <dsp:spPr>
        <a:xfrm>
          <a:off x="0" y="0"/>
          <a:ext cx="758952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D2004-CFD4-0C4C-8BE2-F5B6A50CCE0D}">
      <dsp:nvSpPr>
        <dsp:cNvPr id="0" name=""/>
        <dsp:cNvSpPr/>
      </dsp:nvSpPr>
      <dsp:spPr>
        <a:xfrm>
          <a:off x="0" y="0"/>
          <a:ext cx="7589520" cy="782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STS scholars</a:t>
          </a:r>
        </a:p>
      </dsp:txBody>
      <dsp:txXfrm>
        <a:off x="0" y="0"/>
        <a:ext cx="7589520" cy="782841"/>
      </dsp:txXfrm>
    </dsp:sp>
    <dsp:sp modelId="{4683FFFF-71B8-B545-8BED-159D0E82CB7B}">
      <dsp:nvSpPr>
        <dsp:cNvPr id="0" name=""/>
        <dsp:cNvSpPr/>
      </dsp:nvSpPr>
      <dsp:spPr>
        <a:xfrm>
          <a:off x="0" y="782840"/>
          <a:ext cx="7589520" cy="0"/>
        </a:xfrm>
        <a:prstGeom prst="lin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42412-9036-C64D-879B-E56824DA0D21}">
      <dsp:nvSpPr>
        <dsp:cNvPr id="0" name=""/>
        <dsp:cNvSpPr/>
      </dsp:nvSpPr>
      <dsp:spPr>
        <a:xfrm>
          <a:off x="0" y="782841"/>
          <a:ext cx="7589520" cy="782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International community</a:t>
          </a:r>
        </a:p>
      </dsp:txBody>
      <dsp:txXfrm>
        <a:off x="0" y="782841"/>
        <a:ext cx="7589520" cy="782841"/>
      </dsp:txXfrm>
    </dsp:sp>
    <dsp:sp modelId="{F31AA171-DF67-3344-8017-2FC09AD3A481}">
      <dsp:nvSpPr>
        <dsp:cNvPr id="0" name=""/>
        <dsp:cNvSpPr/>
      </dsp:nvSpPr>
      <dsp:spPr>
        <a:xfrm>
          <a:off x="0" y="1565681"/>
          <a:ext cx="7589520" cy="0"/>
        </a:xfrm>
        <a:prstGeom prst="lin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424B23-2622-C747-A3C3-9D52DEEA3B0B}">
      <dsp:nvSpPr>
        <dsp:cNvPr id="0" name=""/>
        <dsp:cNvSpPr/>
      </dsp:nvSpPr>
      <dsp:spPr>
        <a:xfrm>
          <a:off x="0" y="1565682"/>
          <a:ext cx="7589520" cy="782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Members of Science and Democracy Network</a:t>
          </a:r>
        </a:p>
      </dsp:txBody>
      <dsp:txXfrm>
        <a:off x="0" y="1565682"/>
        <a:ext cx="7589520" cy="782841"/>
      </dsp:txXfrm>
    </dsp:sp>
    <dsp:sp modelId="{42A52C2B-EC5E-3146-9732-D27B047A7FC0}">
      <dsp:nvSpPr>
        <dsp:cNvPr id="0" name=""/>
        <dsp:cNvSpPr/>
      </dsp:nvSpPr>
      <dsp:spPr>
        <a:xfrm>
          <a:off x="0" y="2348523"/>
          <a:ext cx="758952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87DE7D-F69D-3045-9E0E-C11A2B58E5CF}">
      <dsp:nvSpPr>
        <dsp:cNvPr id="0" name=""/>
        <dsp:cNvSpPr/>
      </dsp:nvSpPr>
      <dsp:spPr>
        <a:xfrm>
          <a:off x="0" y="2348523"/>
          <a:ext cx="7589520" cy="782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Many collaborative intersections</a:t>
          </a:r>
        </a:p>
      </dsp:txBody>
      <dsp:txXfrm>
        <a:off x="0" y="2348523"/>
        <a:ext cx="7589520" cy="7828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2C414-A9AF-D34C-A7A3-FFFF72185AA1}">
      <dsp:nvSpPr>
        <dsp:cNvPr id="0" name=""/>
        <dsp:cNvSpPr/>
      </dsp:nvSpPr>
      <dsp:spPr>
        <a:xfrm>
          <a:off x="0" y="515182"/>
          <a:ext cx="470177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2AA3B9-62FD-7C4E-82CE-64E5A7BC1A7A}">
      <dsp:nvSpPr>
        <dsp:cNvPr id="0" name=""/>
        <dsp:cNvSpPr/>
      </dsp:nvSpPr>
      <dsp:spPr>
        <a:xfrm>
          <a:off x="235088" y="279022"/>
          <a:ext cx="3291245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401" tIns="0" rIns="1244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Work in teams of two</a:t>
          </a:r>
        </a:p>
      </dsp:txBody>
      <dsp:txXfrm>
        <a:off x="258145" y="302079"/>
        <a:ext cx="3245131" cy="426206"/>
      </dsp:txXfrm>
    </dsp:sp>
    <dsp:sp modelId="{75F831BF-5843-7B40-9BCF-AEBC5A8AA05C}">
      <dsp:nvSpPr>
        <dsp:cNvPr id="0" name=""/>
        <dsp:cNvSpPr/>
      </dsp:nvSpPr>
      <dsp:spPr>
        <a:xfrm>
          <a:off x="0" y="1240942"/>
          <a:ext cx="4701779" cy="332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4910" tIns="333248" rIns="36491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An opinion piece or policy recommendation focused on either of the following: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One of the issues discussed during the week OR a salient, current controversy of your choice</a:t>
          </a: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 perceived crisis of expert credibility as it is presented in one or two pieces drawn from the STS Program’s “Post-truth Reader”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 critical response to the discussion of science or expertise that took place in one of the summer school sessions up till Wednesday (including your Media Lab visit). </a:t>
          </a:r>
        </a:p>
      </dsp:txBody>
      <dsp:txXfrm>
        <a:off x="0" y="1240942"/>
        <a:ext cx="4701779" cy="3326400"/>
      </dsp:txXfrm>
    </dsp:sp>
    <dsp:sp modelId="{E2939840-58A1-1240-B3E5-EAB00E8FA7F4}">
      <dsp:nvSpPr>
        <dsp:cNvPr id="0" name=""/>
        <dsp:cNvSpPr/>
      </dsp:nvSpPr>
      <dsp:spPr>
        <a:xfrm>
          <a:off x="235088" y="1004782"/>
          <a:ext cx="3291245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401" tIns="0" rIns="1244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Write 750-1000 words</a:t>
          </a:r>
        </a:p>
      </dsp:txBody>
      <dsp:txXfrm>
        <a:off x="258145" y="1027839"/>
        <a:ext cx="3245131" cy="426206"/>
      </dsp:txXfrm>
    </dsp:sp>
    <dsp:sp modelId="{97A885A3-4345-7C43-B178-81E82CE3E90F}">
      <dsp:nvSpPr>
        <dsp:cNvPr id="0" name=""/>
        <dsp:cNvSpPr/>
      </dsp:nvSpPr>
      <dsp:spPr>
        <a:xfrm>
          <a:off x="0" y="4889902"/>
          <a:ext cx="470177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38011D-B802-2B4C-B0EC-726F5C48D5DD}">
      <dsp:nvSpPr>
        <dsp:cNvPr id="0" name=""/>
        <dsp:cNvSpPr/>
      </dsp:nvSpPr>
      <dsp:spPr>
        <a:xfrm>
          <a:off x="235088" y="4653742"/>
          <a:ext cx="3291245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4401" tIns="0" rIns="1244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Present in class Friday.</a:t>
          </a:r>
        </a:p>
      </dsp:txBody>
      <dsp:txXfrm>
        <a:off x="258145" y="4676799"/>
        <a:ext cx="3245131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F1522-F4C0-474B-896A-8F881CE453B2}" type="datetimeFigureOut">
              <a:rPr lang="en-US" smtClean="0"/>
              <a:t>8/12/19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C1C4D-846C-9740-93D6-46087DDAD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BC1C4D-846C-9740-93D6-46087DDAD4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91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0E6D4-D70E-B14D-B709-264C32E8D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01694-F274-4940-BE55-BFF2892C0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99B22-FF36-A043-8DD1-7D181CE31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2DD63-04F6-2847-89E7-A9935418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CA333-4F52-364E-ADBF-E5D091F6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883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45F7-90E8-AC48-AF8F-440BB3CD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23283-CCF7-E041-925C-BF9672443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5A13D-EE4D-C04F-ABD1-58E2504FE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AC801-540E-2C47-AE3E-3FE8DE32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6729D-85A6-CD47-82AD-A39B6FB01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6296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057488-1A62-0F4A-9ABC-E0745BE9D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7EE90-6231-324B-8027-2CB09E148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BA499-DBA7-364A-9DDB-0CAFC99E9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FEF5E-C960-0847-84EA-C139FD474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AA566-31F6-8E42-B9AC-29279AAD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3968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2227B-29EE-144F-9D09-D4EACD295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9DE48-3525-CD47-903E-8DD1C49FC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5C4D5-F13A-084A-9D86-6A632001E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ACCAE-C661-6D4A-8D25-EEED8A1E0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EE55D-9969-2540-94EF-4D2582CC7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5977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25F5-2DB9-334E-8EC9-3F3764EB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B44D8-97BE-BC4E-B713-A6B38ECE7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D6B7F-D3E6-9C44-81CD-72BAC2F3E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258D9-3CAC-7948-82FD-4B34C20F1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47FE4-DE7C-8D42-B076-686A6A74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957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4E3C4-953D-8647-86C4-B4134A869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6F018-ED92-1A43-9945-3AFA9DADB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E0DFA-1B7F-6B45-8B84-8F2EDF03A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7C1F7-D942-D64C-9706-823C794F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CE153D-93BC-4F42-BDE4-6B1095F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7F6D6-6294-F64F-B8F7-A89B3811B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219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749E-C401-AC47-BDFA-294D81B73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B0A481-A46C-8D49-923F-0B843C55F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4904B-F2F6-EE40-BD87-389483CD3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CA831A-FE81-E944-B861-B1512529F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52D22B-1841-BF47-A5B8-B9D8A26FC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523F4D-7812-B44A-B491-B3C3853E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74E39D-334B-FD47-8BDE-AA064CDCE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19658C-F59F-FA44-B26E-6F18CF13E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02291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4E3CD-9E3F-8247-B7E4-B635D406A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D7FBB-28D4-2B48-8D43-2095D3B01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A4A34B-4D36-FE4F-8950-66304381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0DF53B-3A38-4E4E-BFED-7C4458353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87711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F56F8F-6CF8-7344-B251-21DA14C33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E1D1AC-6CED-EC4A-92DC-B66C49191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48199-B102-BC45-92E6-092997DDC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598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89BF6-EF33-8247-A7B0-28D5BAD37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7E57B-7B7D-E944-9E5F-0A55D311A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8196C-C2C2-EF43-925D-9C33D5B827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DC5C4-2F83-D84C-B5DC-F9E4D2CE5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6A614-317B-A14B-95FA-F29010ED1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34AAF-AF35-A644-8424-9283449D5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6382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82EA-128C-E144-978E-2ABC6239D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F16912-D28D-564C-B599-D79EAAEF7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7AA40-37A4-2245-A18C-5D7A512A2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75FE58-25DE-9945-ADD9-A7E35F618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75002-F57B-4548-B603-F19E2A21E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E67F8-CA1A-9F43-BE32-2237A2C1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48881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D96E1-DCF8-CA42-A30C-621EF9C54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D2122-D7BF-3947-88D3-5B900111C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571A8-AA00-FD4F-B203-0A93502F7B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8/12/19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980F0-CDA3-8F49-A132-DFD140B3C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AE663-F0F1-1C41-9560-CDA1C0F98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8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s.hks.harvard.edu/events/sts-summer-school-expertise-trust-and-democracy/" TargetMode="External"/><Relationship Id="rId2" Type="http://schemas.openxmlformats.org/officeDocument/2006/relationships/hyperlink" Target="http://sts.hks.harvard.ed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0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245E92-A572-4F95-A364-AC0D859F0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23274"/>
          <a:stretch/>
        </p:blipFill>
        <p:spPr>
          <a:xfrm>
            <a:off x="20" y="10"/>
            <a:ext cx="9143980" cy="6857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1B7D5-C08D-084A-9DC6-54EFE6FFA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2"/>
            <a:ext cx="6858000" cy="2900518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FFFF"/>
                </a:solidFill>
              </a:rPr>
              <a:t>Expertise, Trust and Democracy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289131-092D-5044-BB8F-D370DF4EB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59404"/>
            <a:ext cx="6858000" cy="1098395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Sheila Jasanoff</a:t>
            </a:r>
          </a:p>
          <a:p>
            <a:r>
              <a:rPr lang="en-US" b="1" dirty="0">
                <a:solidFill>
                  <a:srgbClr val="FFFFFF"/>
                </a:solidFill>
              </a:rPr>
              <a:t>Harvard University, Cambridge , MA 02138</a:t>
            </a:r>
          </a:p>
          <a:p>
            <a:r>
              <a:rPr lang="en-US" b="1" dirty="0">
                <a:solidFill>
                  <a:srgbClr val="FFFFFF"/>
                </a:solidFill>
              </a:rPr>
              <a:t>August 12, 2019</a:t>
            </a:r>
          </a:p>
        </p:txBody>
      </p:sp>
    </p:spTree>
    <p:extLst>
      <p:ext uri="{BB962C8B-B14F-4D97-AF65-F5344CB8AC3E}">
        <p14:creationId xmlns:p14="http://schemas.microsoft.com/office/powerpoint/2010/main" val="707937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3EC535-3E1E-8646-A0DE-3F5892C23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433545"/>
            <a:ext cx="8354890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>
                <a:solidFill>
                  <a:srgbClr val="FFFFFF"/>
                </a:solidFill>
              </a:rPr>
              <a:t>Theory and Scholarship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8" y="1522292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4B1A481-303B-4748-94A6-E642BE23CF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2005" y="2440473"/>
            <a:ext cx="2523558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F5BA9BC-CF05-8C46-A61F-4EA49B4F33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32167" y="2358238"/>
            <a:ext cx="2660245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64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911B4B-9AAD-9A44-9F04-A66E7DD9F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  <a:latin typeface="+mn-lt"/>
              </a:rPr>
              <a:t>Instructors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DF918E5A-9E28-4F7D-8939-81131F4286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411440"/>
              </p:ext>
            </p:extLst>
          </p:nvPr>
        </p:nvGraphicFramePr>
        <p:xfrm>
          <a:off x="777240" y="2899956"/>
          <a:ext cx="758952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12642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B9020C-D92E-B549-825A-983960DC8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  <a:latin typeface="+mn-lt"/>
              </a:rPr>
              <a:t>Interludes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0171B-4A69-7D42-94AF-8049E742B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419" y="3092970"/>
            <a:ext cx="7375161" cy="2693976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Practitioner interactions (M-Th)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Professors Bunn, J. McCarthy, G. McCarthy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Media professionals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MIT Media Lab (W)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Can technology solve the crisis of expertise?</a:t>
            </a:r>
          </a:p>
          <a:p>
            <a:r>
              <a:rPr lang="en-US" sz="2400" dirty="0">
                <a:solidFill>
                  <a:srgbClr val="000000"/>
                </a:solidFill>
              </a:rPr>
              <a:t>Your contributions (F)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Free time (W)</a:t>
            </a:r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368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11977C-8A6F-9B4E-B278-723F2FD47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9"/>
            <a:ext cx="2528249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latin typeface="+mn-lt"/>
              </a:rPr>
              <a:t>What you’re asked to do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EB5993-9B34-41E2-A2EA-E496A804A8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260982"/>
              </p:ext>
            </p:extLst>
          </p:nvPr>
        </p:nvGraphicFramePr>
        <p:xfrm>
          <a:off x="3960018" y="642938"/>
          <a:ext cx="4701779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256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79B5407-0611-3D4B-9F76-1337A245FE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b="4412"/>
          <a:stretch/>
        </p:blipFill>
        <p:spPr>
          <a:xfrm>
            <a:off x="464013" y="320040"/>
            <a:ext cx="4882255" cy="621792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CB2064-6766-714A-ACAC-D92ACFE639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1451" y="365760"/>
            <a:ext cx="1873244" cy="6126480"/>
          </a:xfrm>
        </p:spPr>
      </p:pic>
    </p:spTree>
    <p:extLst>
      <p:ext uri="{BB962C8B-B14F-4D97-AF65-F5344CB8AC3E}">
        <p14:creationId xmlns:p14="http://schemas.microsoft.com/office/powerpoint/2010/main" val="340303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5F69F-C774-1640-B53A-9FBC5B48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latin typeface="+mn-lt"/>
              </a:rPr>
              <a:t>Existential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032EC-E60F-5B40-AB32-CFB3EA4D4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Who are we?</a:t>
            </a:r>
          </a:p>
          <a:p>
            <a:pPr lvl="1"/>
            <a:r>
              <a:rPr lang="en-US" sz="2800" dirty="0">
                <a:hlinkClick r:id="rId2"/>
              </a:rPr>
              <a:t>http://sts.hks.harvard.edu/</a:t>
            </a:r>
            <a:r>
              <a:rPr lang="en-US" sz="2800" dirty="0"/>
              <a:t> </a:t>
            </a:r>
          </a:p>
          <a:p>
            <a:r>
              <a:rPr lang="en-US" sz="4000" dirty="0"/>
              <a:t>Why are we here?</a:t>
            </a:r>
          </a:p>
          <a:p>
            <a:pPr lvl="1"/>
            <a:r>
              <a:rPr lang="en-US" sz="2800" dirty="0">
                <a:hlinkClick r:id="rId3"/>
              </a:rPr>
              <a:t>http://sts.hks.harvard.edu/events/sts-summer-school-expertise-trust-and-democracy/</a:t>
            </a:r>
            <a:r>
              <a:rPr lang="en-US" sz="2800" dirty="0"/>
              <a:t> </a:t>
            </a:r>
          </a:p>
          <a:p>
            <a:r>
              <a:rPr lang="en-US" sz="4000" dirty="0"/>
              <a:t>Where are we coming from?</a:t>
            </a:r>
          </a:p>
          <a:p>
            <a:r>
              <a:rPr lang="en-US" sz="4000" dirty="0"/>
              <a:t>What will we do?</a:t>
            </a:r>
          </a:p>
        </p:txBody>
      </p:sp>
    </p:spTree>
    <p:extLst>
      <p:ext uri="{BB962C8B-B14F-4D97-AF65-F5344CB8AC3E}">
        <p14:creationId xmlns:p14="http://schemas.microsoft.com/office/powerpoint/2010/main" val="196409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7E63BB-003A-2141-8106-F446C5762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43" y="0"/>
            <a:ext cx="699411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00C11-1D1D-8642-B329-DBE1400B7FF1}"/>
              </a:ext>
            </a:extLst>
          </p:cNvPr>
          <p:cNvSpPr txBox="1"/>
          <p:nvPr/>
        </p:nvSpPr>
        <p:spPr>
          <a:xfrm>
            <a:off x="741080" y="4263320"/>
            <a:ext cx="7661841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/>
              <a:t>“It’s not groundbreaking science,” Professor Smith </a:t>
            </a:r>
          </a:p>
          <a:p>
            <a:r>
              <a:rPr lang="en-US" sz="2800" dirty="0"/>
              <a:t>said of the results, adding that the group had </a:t>
            </a:r>
          </a:p>
          <a:p>
            <a:r>
              <a:rPr lang="en-US" sz="2800" dirty="0"/>
              <a:t>expected the result. “But if we want to sell it in the </a:t>
            </a:r>
          </a:p>
          <a:p>
            <a:r>
              <a:rPr lang="en-US" sz="2800" dirty="0"/>
              <a:t>future, we need to have the science there.”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607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st-Truth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0"/>
            <a:ext cx="3360420" cy="4480560"/>
          </a:xfrm>
          <a:prstGeom prst="rect">
            <a:avLst/>
          </a:prstGeom>
        </p:spPr>
      </p:pic>
      <p:pic>
        <p:nvPicPr>
          <p:cNvPr id="8" name="Picture 7" descr="Post-Truth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476" y="3253596"/>
            <a:ext cx="5232654" cy="3616452"/>
          </a:xfrm>
          <a:prstGeom prst="rect">
            <a:avLst/>
          </a:prstGeom>
        </p:spPr>
      </p:pic>
      <p:pic>
        <p:nvPicPr>
          <p:cNvPr id="9" name="Picture 8" descr="Post-Truth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110" y="0"/>
            <a:ext cx="4109085" cy="3577590"/>
          </a:xfrm>
          <a:prstGeom prst="rect">
            <a:avLst/>
          </a:prstGeom>
        </p:spPr>
      </p:pic>
      <p:pic>
        <p:nvPicPr>
          <p:cNvPr id="10" name="Picture 9" descr="Post-Truth 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80" y="3041904"/>
            <a:ext cx="4206240" cy="3816096"/>
          </a:xfrm>
          <a:prstGeom prst="rect">
            <a:avLst/>
          </a:prstGeom>
        </p:spPr>
      </p:pic>
      <p:pic>
        <p:nvPicPr>
          <p:cNvPr id="11" name="Picture 10" descr="Post-Truth 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75" y="2082338"/>
            <a:ext cx="4578350" cy="234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8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D945-E848-1945-BC4A-25953939D3C2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 descr="London - Anti-Brexit- 20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0"/>
            <a:ext cx="816651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612" y="1571852"/>
            <a:ext cx="8984776" cy="397031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dirty="0">
                <a:latin typeface="Arial Rounded MT Bold"/>
                <a:cs typeface="Arial Rounded MT Bold"/>
              </a:rPr>
              <a:t>Newspapers might provide resistance to the </a:t>
            </a:r>
          </a:p>
          <a:p>
            <a:r>
              <a:rPr lang="en-US" sz="2800" dirty="0">
                <a:latin typeface="Arial Rounded MT Bold"/>
                <a:cs typeface="Arial Rounded MT Bold"/>
              </a:rPr>
              <a:t>excesses of populist demagogy, but not to the</a:t>
            </a:r>
          </a:p>
          <a:p>
            <a:r>
              <a:rPr lang="en-US" sz="2800" dirty="0">
                <a:solidFill>
                  <a:srgbClr val="C0504D"/>
                </a:solidFill>
                <a:latin typeface="Arial Rounded MT Bold"/>
                <a:cs typeface="Arial Rounded MT Bold"/>
              </a:rPr>
              <a:t>broader crisis of facts</a:t>
            </a:r>
            <a:r>
              <a:rPr lang="en-US" sz="2800" dirty="0">
                <a:latin typeface="Arial Rounded MT Bold"/>
                <a:cs typeface="Arial Rounded MT Bold"/>
              </a:rPr>
              <a:t>.</a:t>
            </a:r>
          </a:p>
          <a:p>
            <a:endParaRPr lang="en-US" sz="2800" dirty="0">
              <a:latin typeface="Arial Rounded MT Bold"/>
              <a:cs typeface="Arial Rounded MT Bold"/>
            </a:endParaRPr>
          </a:p>
          <a:p>
            <a:r>
              <a:rPr lang="en-US" sz="2800" dirty="0">
                <a:latin typeface="Arial Rounded MT Bold"/>
                <a:cs typeface="Arial Rounded MT Bold"/>
              </a:rPr>
              <a:t>The problem </a:t>
            </a:r>
            <a:r>
              <a:rPr lang="en-US" sz="2800" dirty="0">
                <a:solidFill>
                  <a:srgbClr val="C0504D"/>
                </a:solidFill>
                <a:latin typeface="Arial Rounded MT Bold"/>
                <a:cs typeface="Arial Rounded MT Bold"/>
              </a:rPr>
              <a:t>is the oversupply of facts in the </a:t>
            </a:r>
          </a:p>
          <a:p>
            <a:r>
              <a:rPr lang="en-US" sz="2800" dirty="0">
                <a:solidFill>
                  <a:srgbClr val="C0504D"/>
                </a:solidFill>
                <a:latin typeface="Arial Rounded MT Bold"/>
                <a:cs typeface="Arial Rounded MT Bold"/>
              </a:rPr>
              <a:t>21st century</a:t>
            </a:r>
            <a:r>
              <a:rPr lang="en-US" sz="2800" dirty="0">
                <a:latin typeface="Arial Rounded MT Bold"/>
                <a:cs typeface="Arial Rounded MT Bold"/>
              </a:rPr>
              <a:t>: There are too many sources, </a:t>
            </a:r>
          </a:p>
          <a:p>
            <a:r>
              <a:rPr lang="en-US" sz="2800" dirty="0">
                <a:latin typeface="Arial Rounded MT Bold"/>
                <a:cs typeface="Arial Rounded MT Bold"/>
              </a:rPr>
              <a:t>too many methods, with varying levels of </a:t>
            </a:r>
          </a:p>
          <a:p>
            <a:r>
              <a:rPr lang="en-US" sz="2800" dirty="0">
                <a:latin typeface="Arial Rounded MT Bold"/>
                <a:cs typeface="Arial Rounded MT Bold"/>
              </a:rPr>
              <a:t>credibility, depending on who funded a given study </a:t>
            </a:r>
          </a:p>
          <a:p>
            <a:r>
              <a:rPr lang="en-US" sz="2800" dirty="0">
                <a:latin typeface="Arial Rounded MT Bold"/>
                <a:cs typeface="Arial Rounded MT Bold"/>
              </a:rPr>
              <a:t>and how the eye-catching number was selected.</a:t>
            </a:r>
          </a:p>
        </p:txBody>
      </p:sp>
    </p:spTree>
    <p:extLst>
      <p:ext uri="{BB962C8B-B14F-4D97-AF65-F5344CB8AC3E}">
        <p14:creationId xmlns:p14="http://schemas.microsoft.com/office/powerpoint/2010/main" val="404272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>
            <a:spLocks noChangeAspect="1"/>
          </p:cNvSpPr>
          <p:nvPr/>
        </p:nvSpPr>
        <p:spPr>
          <a:xfrm>
            <a:off x="1143000" y="0"/>
            <a:ext cx="6858000" cy="6858000"/>
          </a:xfrm>
          <a:prstGeom prst="irregularSeal1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C0504D"/>
                </a:solidFill>
                <a:latin typeface="Chalkduster"/>
                <a:cs typeface="Chalkduster"/>
              </a:rPr>
              <a:t>Crisis of Expertise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AD945-E848-1945-BC4A-25953939D3C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4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B5ED21D-262B-634C-9356-57034F641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397481"/>
            <a:ext cx="3868340" cy="823912"/>
          </a:xfrm>
        </p:spPr>
        <p:txBody>
          <a:bodyPr>
            <a:noAutofit/>
          </a:bodyPr>
          <a:lstStyle/>
          <a:p>
            <a:r>
              <a:rPr lang="en-US" sz="3000" dirty="0"/>
              <a:t>Fact Focused: </a:t>
            </a:r>
            <a:r>
              <a:rPr lang="en-US" sz="3000" i="1" dirty="0"/>
              <a:t>Production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16CB96C-238F-3D4A-A2BE-0F34FD378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406769"/>
            <a:ext cx="3868340" cy="4782894"/>
          </a:xfrm>
        </p:spPr>
        <p:txBody>
          <a:bodyPr/>
          <a:lstStyle/>
          <a:p>
            <a:r>
              <a:rPr lang="en-US" sz="2800" dirty="0"/>
              <a:t>What was the evidence?</a:t>
            </a:r>
          </a:p>
          <a:p>
            <a:r>
              <a:rPr lang="en-US" sz="2800" dirty="0"/>
              <a:t>How was it evaluated?</a:t>
            </a:r>
          </a:p>
          <a:p>
            <a:r>
              <a:rPr lang="en-US" sz="2800" dirty="0"/>
              <a:t>Was it by qualified experts?</a:t>
            </a:r>
          </a:p>
          <a:p>
            <a:r>
              <a:rPr lang="en-US" sz="2800" dirty="0"/>
              <a:t>How were disagreements resolved?</a:t>
            </a:r>
          </a:p>
          <a:p>
            <a:r>
              <a:rPr lang="en-US" sz="2800" dirty="0"/>
              <a:t>Are the conclusions credible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51D0B4F-E1BC-3F4E-901B-6EC8FD52D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397481"/>
            <a:ext cx="3887391" cy="823912"/>
          </a:xfrm>
        </p:spPr>
        <p:txBody>
          <a:bodyPr>
            <a:noAutofit/>
          </a:bodyPr>
          <a:lstStyle/>
          <a:p>
            <a:r>
              <a:rPr lang="en-US" sz="3000" dirty="0"/>
              <a:t>Uptake Focused: </a:t>
            </a:r>
            <a:r>
              <a:rPr lang="en-US" sz="3000" i="1" dirty="0"/>
              <a:t>Reception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BB76166-9AEE-4144-A0A6-0668E50FD4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406769"/>
            <a:ext cx="3887391" cy="4782894"/>
          </a:xfrm>
        </p:spPr>
        <p:txBody>
          <a:bodyPr/>
          <a:lstStyle/>
          <a:p>
            <a:r>
              <a:rPr lang="en-US" sz="2800" dirty="0"/>
              <a:t>Who asked the questions?</a:t>
            </a:r>
          </a:p>
          <a:p>
            <a:r>
              <a:rPr lang="en-US" sz="2800" dirty="0"/>
              <a:t>Whose claims were heard?</a:t>
            </a:r>
          </a:p>
          <a:p>
            <a:r>
              <a:rPr lang="en-US" sz="2800" dirty="0"/>
              <a:t>Was relevant expertise excluded?</a:t>
            </a:r>
          </a:p>
          <a:p>
            <a:r>
              <a:rPr lang="en-US" sz="2800" dirty="0"/>
              <a:t>Was  dissent allowed, and if not why not?</a:t>
            </a:r>
          </a:p>
          <a:p>
            <a:r>
              <a:rPr lang="en-US" sz="2800" dirty="0"/>
              <a:t>Are the conclusions legitimate?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  <p:bldP spid="8" grpId="0" build="p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4C4358B-53F5-BC4C-8497-39AA52C6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Why does the starting point matter?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A432CDC-53AE-414B-AF05-D380E5C73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Where is the problem?</a:t>
            </a:r>
          </a:p>
          <a:p>
            <a:endParaRPr lang="en-US" sz="2400" dirty="0"/>
          </a:p>
          <a:p>
            <a:r>
              <a:rPr lang="en-US" sz="2400" dirty="0"/>
              <a:t>If facts are (produced) right, then the problem (deficit) is in the recipient, the audience, the medium of communication.</a:t>
            </a:r>
          </a:p>
          <a:p>
            <a:endParaRPr lang="en-US" sz="2400" dirty="0"/>
          </a:p>
          <a:p>
            <a:r>
              <a:rPr lang="en-US" sz="2400" dirty="0"/>
              <a:t>Alternatively, the facts are not being produced right because of corruption, capture, manufactured uncertainty.</a:t>
            </a:r>
          </a:p>
          <a:p>
            <a:endParaRPr lang="en-US" sz="2400" dirty="0"/>
          </a:p>
          <a:p>
            <a:r>
              <a:rPr lang="en-US" sz="2400" dirty="0"/>
              <a:t>If the breakdown is in trust (uptake, reception), not the facts, then the problem is in the relations between science and society – and the state. </a:t>
            </a:r>
          </a:p>
        </p:txBody>
      </p:sp>
    </p:spTree>
    <p:extLst>
      <p:ext uri="{BB962C8B-B14F-4D97-AF65-F5344CB8AC3E}">
        <p14:creationId xmlns:p14="http://schemas.microsoft.com/office/powerpoint/2010/main" val="116263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7725AE-1C3E-6245-A37A-29E1C7B5A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+mn-lt"/>
              </a:rPr>
              <a:t>Three Organizing Threads</a:t>
            </a:r>
          </a:p>
        </p:txBody>
      </p:sp>
      <p:graphicFrame>
        <p:nvGraphicFramePr>
          <p:cNvPr id="17" name="Content Placeholder 7">
            <a:extLst>
              <a:ext uri="{FF2B5EF4-FFF2-40B4-BE49-F238E27FC236}">
                <a16:creationId xmlns:a16="http://schemas.microsoft.com/office/drawing/2014/main" id="{D8FD9278-838D-4009-B9AC-F204213363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6624993"/>
              </p:ext>
            </p:extLst>
          </p:nvPr>
        </p:nvGraphicFramePr>
        <p:xfrm>
          <a:off x="777240" y="2899956"/>
          <a:ext cx="758952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870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527</Words>
  <Application>Microsoft Macintosh PowerPoint</Application>
  <PresentationFormat>On-screen Show (4:3)</PresentationFormat>
  <Paragraphs>74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Rounded MT Bold</vt:lpstr>
      <vt:lpstr>Calibri</vt:lpstr>
      <vt:lpstr>Calibri Light</vt:lpstr>
      <vt:lpstr>Chalkduster</vt:lpstr>
      <vt:lpstr>Office Theme</vt:lpstr>
      <vt:lpstr>Expertise, Trust and Democracy</vt:lpstr>
      <vt:lpstr>Existential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 the starting point matter?</vt:lpstr>
      <vt:lpstr>Three Organizing Threads</vt:lpstr>
      <vt:lpstr>Theory and Scholarship</vt:lpstr>
      <vt:lpstr>Instructors</vt:lpstr>
      <vt:lpstr>Interludes</vt:lpstr>
      <vt:lpstr>What you’re asked to do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Expertise, Trust and Democracy</dc:title>
  <dc:creator>Jasanoff, Sheila</dc:creator>
  <cp:lastModifiedBy>Jasanoff, Sheila</cp:lastModifiedBy>
  <cp:revision>7</cp:revision>
  <dcterms:created xsi:type="dcterms:W3CDTF">2019-08-12T14:44:17Z</dcterms:created>
  <dcterms:modified xsi:type="dcterms:W3CDTF">2019-08-12T14:53:55Z</dcterms:modified>
</cp:coreProperties>
</file>